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19"/>
  </p:notesMasterIdLst>
  <p:sldIdLst>
    <p:sldId id="256" r:id="rId2"/>
    <p:sldId id="258" r:id="rId3"/>
    <p:sldId id="262" r:id="rId4"/>
    <p:sldId id="272" r:id="rId5"/>
    <p:sldId id="264" r:id="rId6"/>
    <p:sldId id="257" r:id="rId7"/>
    <p:sldId id="261" r:id="rId8"/>
    <p:sldId id="274" r:id="rId9"/>
    <p:sldId id="273" r:id="rId10"/>
    <p:sldId id="265" r:id="rId11"/>
    <p:sldId id="271" r:id="rId12"/>
    <p:sldId id="268" r:id="rId13"/>
    <p:sldId id="259" r:id="rId14"/>
    <p:sldId id="260" r:id="rId15"/>
    <p:sldId id="270" r:id="rId16"/>
    <p:sldId id="275" r:id="rId17"/>
    <p:sldId id="276"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32"/>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21AC2E-D6D4-4163-BF48-69E0894A5940}"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A3E7816D-6F74-4C20-9751-C458C3BCDDEB}">
      <dgm:prSet/>
      <dgm:spPr/>
      <dgm:t>
        <a:bodyPr/>
        <a:lstStyle/>
        <a:p>
          <a:r>
            <a:rPr lang="nl-NL"/>
            <a:t>Begrippenlijst huidige periode</a:t>
          </a:r>
          <a:endParaRPr lang="en-US"/>
        </a:p>
      </dgm:t>
    </dgm:pt>
    <dgm:pt modelId="{048AE6ED-C146-4EC9-85A1-F0E5B48C2F80}" type="parTrans" cxnId="{0E9CCB72-BF69-412D-8E59-334543564CDA}">
      <dgm:prSet/>
      <dgm:spPr/>
      <dgm:t>
        <a:bodyPr/>
        <a:lstStyle/>
        <a:p>
          <a:endParaRPr lang="en-US"/>
        </a:p>
      </dgm:t>
    </dgm:pt>
    <dgm:pt modelId="{4BB1E1CA-A9AF-4E4A-BE4B-E52B15BDC257}" type="sibTrans" cxnId="{0E9CCB72-BF69-412D-8E59-334543564CDA}">
      <dgm:prSet/>
      <dgm:spPr/>
      <dgm:t>
        <a:bodyPr/>
        <a:lstStyle/>
        <a:p>
          <a:endParaRPr lang="en-US"/>
        </a:p>
      </dgm:t>
    </dgm:pt>
    <dgm:pt modelId="{7D8646E8-5D63-4A4A-AE17-F18F1378707E}">
      <dgm:prSet/>
      <dgm:spPr/>
      <dgm:t>
        <a:bodyPr/>
        <a:lstStyle/>
        <a:p>
          <a:r>
            <a:rPr lang="nl-NL" dirty="0"/>
            <a:t>Je kunt uitleggen wat stadlandbouw is</a:t>
          </a:r>
          <a:endParaRPr lang="en-US" dirty="0"/>
        </a:p>
      </dgm:t>
    </dgm:pt>
    <dgm:pt modelId="{4DFA6973-3324-4EDC-BD33-E3209001DF47}" type="parTrans" cxnId="{A2816327-3584-45E5-8F7F-5F33E284D65C}">
      <dgm:prSet/>
      <dgm:spPr/>
      <dgm:t>
        <a:bodyPr/>
        <a:lstStyle/>
        <a:p>
          <a:endParaRPr lang="en-US"/>
        </a:p>
      </dgm:t>
    </dgm:pt>
    <dgm:pt modelId="{FF5783D3-EDC4-45FD-8BAA-8635E6C0CCB9}" type="sibTrans" cxnId="{A2816327-3584-45E5-8F7F-5F33E284D65C}">
      <dgm:prSet/>
      <dgm:spPr/>
      <dgm:t>
        <a:bodyPr/>
        <a:lstStyle/>
        <a:p>
          <a:endParaRPr lang="en-US"/>
        </a:p>
      </dgm:t>
    </dgm:pt>
    <dgm:pt modelId="{57538344-0149-409E-8CFA-7D6B45BE92D4}">
      <dgm:prSet/>
      <dgm:spPr/>
      <dgm:t>
        <a:bodyPr/>
        <a:lstStyle/>
        <a:p>
          <a:r>
            <a:rPr lang="nl-NL" dirty="0"/>
            <a:t>Je kunt functies benoemen van stadlandbouw</a:t>
          </a:r>
          <a:endParaRPr lang="en-US" dirty="0"/>
        </a:p>
      </dgm:t>
    </dgm:pt>
    <dgm:pt modelId="{AB3DD7AA-CCEB-46A4-AFB7-A9937E747C6A}" type="parTrans" cxnId="{80437E4E-0478-4093-987B-478FDB6DA66A}">
      <dgm:prSet/>
      <dgm:spPr/>
      <dgm:t>
        <a:bodyPr/>
        <a:lstStyle/>
        <a:p>
          <a:endParaRPr lang="en-US"/>
        </a:p>
      </dgm:t>
    </dgm:pt>
    <dgm:pt modelId="{1020D031-B8B3-41A4-AED8-CEC781F5545A}" type="sibTrans" cxnId="{80437E4E-0478-4093-987B-478FDB6DA66A}">
      <dgm:prSet/>
      <dgm:spPr/>
      <dgm:t>
        <a:bodyPr/>
        <a:lstStyle/>
        <a:p>
          <a:endParaRPr lang="en-US"/>
        </a:p>
      </dgm:t>
    </dgm:pt>
    <dgm:pt modelId="{A1EFD308-9DE4-445D-AE57-44C3D196A7B6}">
      <dgm:prSet/>
      <dgm:spPr/>
      <dgm:t>
        <a:bodyPr/>
        <a:lstStyle/>
        <a:p>
          <a:r>
            <a:rPr lang="en-US" dirty="0" err="1"/>
            <a:t>Opdracht</a:t>
          </a:r>
          <a:endParaRPr lang="en-US" dirty="0"/>
        </a:p>
      </dgm:t>
    </dgm:pt>
    <dgm:pt modelId="{2B8F294F-44F2-41D9-AC3C-DD862C8BEF05}" type="parTrans" cxnId="{B4C652D1-F56C-41F6-8E0B-3247F2D68520}">
      <dgm:prSet/>
      <dgm:spPr/>
      <dgm:t>
        <a:bodyPr/>
        <a:lstStyle/>
        <a:p>
          <a:endParaRPr lang="en-US"/>
        </a:p>
      </dgm:t>
    </dgm:pt>
    <dgm:pt modelId="{FD4C6537-857D-4633-B2D0-4064C340CB3C}" type="sibTrans" cxnId="{B4C652D1-F56C-41F6-8E0B-3247F2D68520}">
      <dgm:prSet/>
      <dgm:spPr/>
      <dgm:t>
        <a:bodyPr/>
        <a:lstStyle/>
        <a:p>
          <a:endParaRPr lang="en-US"/>
        </a:p>
      </dgm:t>
    </dgm:pt>
    <dgm:pt modelId="{F84866F9-F057-5348-ABCD-6F6A25C0A433}">
      <dgm:prSet/>
      <dgm:spPr/>
      <dgm:t>
        <a:bodyPr/>
        <a:lstStyle/>
        <a:p>
          <a:r>
            <a:rPr lang="nl-NL" dirty="0"/>
            <a:t>Je kunt voorbeelden van stadlandbouw benoemen</a:t>
          </a:r>
        </a:p>
      </dgm:t>
    </dgm:pt>
    <dgm:pt modelId="{58FD8157-3427-B242-8A2E-0FE0E0E7DE7E}" type="parTrans" cxnId="{40499220-B16C-9046-9E13-FF38ECE4B8ED}">
      <dgm:prSet/>
      <dgm:spPr/>
      <dgm:t>
        <a:bodyPr/>
        <a:lstStyle/>
        <a:p>
          <a:endParaRPr lang="nl-NL"/>
        </a:p>
      </dgm:t>
    </dgm:pt>
    <dgm:pt modelId="{8D12183F-81F5-614E-AA17-02D302133DB1}" type="sibTrans" cxnId="{40499220-B16C-9046-9E13-FF38ECE4B8ED}">
      <dgm:prSet/>
      <dgm:spPr/>
      <dgm:t>
        <a:bodyPr/>
        <a:lstStyle/>
        <a:p>
          <a:endParaRPr lang="nl-NL"/>
        </a:p>
      </dgm:t>
    </dgm:pt>
    <dgm:pt modelId="{067619EB-CAD5-7C48-92E7-CC120A1508E8}" type="pres">
      <dgm:prSet presAssocID="{5021AC2E-D6D4-4163-BF48-69E0894A5940}" presName="diagram" presStyleCnt="0">
        <dgm:presLayoutVars>
          <dgm:dir/>
          <dgm:resizeHandles val="exact"/>
        </dgm:presLayoutVars>
      </dgm:prSet>
      <dgm:spPr/>
    </dgm:pt>
    <dgm:pt modelId="{58943F70-05CB-5947-A5A9-3FEF1EB459A6}" type="pres">
      <dgm:prSet presAssocID="{A3E7816D-6F74-4C20-9751-C458C3BCDDEB}" presName="node" presStyleLbl="node1" presStyleIdx="0" presStyleCnt="5">
        <dgm:presLayoutVars>
          <dgm:bulletEnabled val="1"/>
        </dgm:presLayoutVars>
      </dgm:prSet>
      <dgm:spPr/>
    </dgm:pt>
    <dgm:pt modelId="{9F53704B-C6E1-6749-BF9A-896EE1F22C4E}" type="pres">
      <dgm:prSet presAssocID="{4BB1E1CA-A9AF-4E4A-BE4B-E52B15BDC257}" presName="sibTrans" presStyleCnt="0"/>
      <dgm:spPr/>
    </dgm:pt>
    <dgm:pt modelId="{F6469604-85F2-6542-B8C5-24B070A82F4A}" type="pres">
      <dgm:prSet presAssocID="{7D8646E8-5D63-4A4A-AE17-F18F1378707E}" presName="node" presStyleLbl="node1" presStyleIdx="1" presStyleCnt="5">
        <dgm:presLayoutVars>
          <dgm:bulletEnabled val="1"/>
        </dgm:presLayoutVars>
      </dgm:prSet>
      <dgm:spPr/>
    </dgm:pt>
    <dgm:pt modelId="{83A8019B-BAAF-1846-872B-8D14C9891C44}" type="pres">
      <dgm:prSet presAssocID="{FF5783D3-EDC4-45FD-8BAA-8635E6C0CCB9}" presName="sibTrans" presStyleCnt="0"/>
      <dgm:spPr/>
    </dgm:pt>
    <dgm:pt modelId="{E9C0B09A-EA6C-D345-AD6E-97816F1AACC2}" type="pres">
      <dgm:prSet presAssocID="{57538344-0149-409E-8CFA-7D6B45BE92D4}" presName="node" presStyleLbl="node1" presStyleIdx="2" presStyleCnt="5">
        <dgm:presLayoutVars>
          <dgm:bulletEnabled val="1"/>
        </dgm:presLayoutVars>
      </dgm:prSet>
      <dgm:spPr/>
    </dgm:pt>
    <dgm:pt modelId="{6417EDD7-723B-434A-88E8-D3C8E6EC439D}" type="pres">
      <dgm:prSet presAssocID="{1020D031-B8B3-41A4-AED8-CEC781F5545A}" presName="sibTrans" presStyleCnt="0"/>
      <dgm:spPr/>
    </dgm:pt>
    <dgm:pt modelId="{4B751898-BAD9-6B4C-94DB-76B8F542E41A}" type="pres">
      <dgm:prSet presAssocID="{F84866F9-F057-5348-ABCD-6F6A25C0A433}" presName="node" presStyleLbl="node1" presStyleIdx="3" presStyleCnt="5">
        <dgm:presLayoutVars>
          <dgm:bulletEnabled val="1"/>
        </dgm:presLayoutVars>
      </dgm:prSet>
      <dgm:spPr/>
    </dgm:pt>
    <dgm:pt modelId="{6725B27C-4216-B74C-AC66-95E9CEE581D1}" type="pres">
      <dgm:prSet presAssocID="{8D12183F-81F5-614E-AA17-02D302133DB1}" presName="sibTrans" presStyleCnt="0"/>
      <dgm:spPr/>
    </dgm:pt>
    <dgm:pt modelId="{CCA6894A-C9A0-504C-8D21-92D9D3068D4F}" type="pres">
      <dgm:prSet presAssocID="{A1EFD308-9DE4-445D-AE57-44C3D196A7B6}" presName="node" presStyleLbl="node1" presStyleIdx="4" presStyleCnt="5">
        <dgm:presLayoutVars>
          <dgm:bulletEnabled val="1"/>
        </dgm:presLayoutVars>
      </dgm:prSet>
      <dgm:spPr/>
    </dgm:pt>
  </dgm:ptLst>
  <dgm:cxnLst>
    <dgm:cxn modelId="{ABFEB301-A47C-F941-AD1E-E688DEFECB13}" type="presOf" srcId="{A1EFD308-9DE4-445D-AE57-44C3D196A7B6}" destId="{CCA6894A-C9A0-504C-8D21-92D9D3068D4F}" srcOrd="0" destOrd="0" presId="urn:microsoft.com/office/officeart/2005/8/layout/default"/>
    <dgm:cxn modelId="{40499220-B16C-9046-9E13-FF38ECE4B8ED}" srcId="{5021AC2E-D6D4-4163-BF48-69E0894A5940}" destId="{F84866F9-F057-5348-ABCD-6F6A25C0A433}" srcOrd="3" destOrd="0" parTransId="{58FD8157-3427-B242-8A2E-0FE0E0E7DE7E}" sibTransId="{8D12183F-81F5-614E-AA17-02D302133DB1}"/>
    <dgm:cxn modelId="{A2816327-3584-45E5-8F7F-5F33E284D65C}" srcId="{5021AC2E-D6D4-4163-BF48-69E0894A5940}" destId="{7D8646E8-5D63-4A4A-AE17-F18F1378707E}" srcOrd="1" destOrd="0" parTransId="{4DFA6973-3324-4EDC-BD33-E3209001DF47}" sibTransId="{FF5783D3-EDC4-45FD-8BAA-8635E6C0CCB9}"/>
    <dgm:cxn modelId="{9D2D4B2F-B535-DB41-ADEB-44C4A4FF1E6B}" type="presOf" srcId="{F84866F9-F057-5348-ABCD-6F6A25C0A433}" destId="{4B751898-BAD9-6B4C-94DB-76B8F542E41A}" srcOrd="0" destOrd="0" presId="urn:microsoft.com/office/officeart/2005/8/layout/default"/>
    <dgm:cxn modelId="{90221836-4AA7-FB49-8DB9-8CF24C0FDB3F}" type="presOf" srcId="{5021AC2E-D6D4-4163-BF48-69E0894A5940}" destId="{067619EB-CAD5-7C48-92E7-CC120A1508E8}" srcOrd="0" destOrd="0" presId="urn:microsoft.com/office/officeart/2005/8/layout/default"/>
    <dgm:cxn modelId="{80437E4E-0478-4093-987B-478FDB6DA66A}" srcId="{5021AC2E-D6D4-4163-BF48-69E0894A5940}" destId="{57538344-0149-409E-8CFA-7D6B45BE92D4}" srcOrd="2" destOrd="0" parTransId="{AB3DD7AA-CCEB-46A4-AFB7-A9937E747C6A}" sibTransId="{1020D031-B8B3-41A4-AED8-CEC781F5545A}"/>
    <dgm:cxn modelId="{D926205B-536C-7741-90B6-FB40EA436B47}" type="presOf" srcId="{7D8646E8-5D63-4A4A-AE17-F18F1378707E}" destId="{F6469604-85F2-6542-B8C5-24B070A82F4A}" srcOrd="0" destOrd="0" presId="urn:microsoft.com/office/officeart/2005/8/layout/default"/>
    <dgm:cxn modelId="{0E9CCB72-BF69-412D-8E59-334543564CDA}" srcId="{5021AC2E-D6D4-4163-BF48-69E0894A5940}" destId="{A3E7816D-6F74-4C20-9751-C458C3BCDDEB}" srcOrd="0" destOrd="0" parTransId="{048AE6ED-C146-4EC9-85A1-F0E5B48C2F80}" sibTransId="{4BB1E1CA-A9AF-4E4A-BE4B-E52B15BDC257}"/>
    <dgm:cxn modelId="{A3875EC5-F4AC-364B-9E5D-12E8656E7C76}" type="presOf" srcId="{57538344-0149-409E-8CFA-7D6B45BE92D4}" destId="{E9C0B09A-EA6C-D345-AD6E-97816F1AACC2}" srcOrd="0" destOrd="0" presId="urn:microsoft.com/office/officeart/2005/8/layout/default"/>
    <dgm:cxn modelId="{B4C652D1-F56C-41F6-8E0B-3247F2D68520}" srcId="{5021AC2E-D6D4-4163-BF48-69E0894A5940}" destId="{A1EFD308-9DE4-445D-AE57-44C3D196A7B6}" srcOrd="4" destOrd="0" parTransId="{2B8F294F-44F2-41D9-AC3C-DD862C8BEF05}" sibTransId="{FD4C6537-857D-4633-B2D0-4064C340CB3C}"/>
    <dgm:cxn modelId="{4819F4DA-DE6C-6A49-9114-379243C94A09}" type="presOf" srcId="{A3E7816D-6F74-4C20-9751-C458C3BCDDEB}" destId="{58943F70-05CB-5947-A5A9-3FEF1EB459A6}" srcOrd="0" destOrd="0" presId="urn:microsoft.com/office/officeart/2005/8/layout/default"/>
    <dgm:cxn modelId="{03729236-05F2-7F47-A4C9-59BD88A888A4}" type="presParOf" srcId="{067619EB-CAD5-7C48-92E7-CC120A1508E8}" destId="{58943F70-05CB-5947-A5A9-3FEF1EB459A6}" srcOrd="0" destOrd="0" presId="urn:microsoft.com/office/officeart/2005/8/layout/default"/>
    <dgm:cxn modelId="{0D606F8C-2845-7449-B0F9-E712EEDC6C33}" type="presParOf" srcId="{067619EB-CAD5-7C48-92E7-CC120A1508E8}" destId="{9F53704B-C6E1-6749-BF9A-896EE1F22C4E}" srcOrd="1" destOrd="0" presId="urn:microsoft.com/office/officeart/2005/8/layout/default"/>
    <dgm:cxn modelId="{389CEC79-59A5-DE4A-8E2A-24D0EA3B1D44}" type="presParOf" srcId="{067619EB-CAD5-7C48-92E7-CC120A1508E8}" destId="{F6469604-85F2-6542-B8C5-24B070A82F4A}" srcOrd="2" destOrd="0" presId="urn:microsoft.com/office/officeart/2005/8/layout/default"/>
    <dgm:cxn modelId="{D9D77484-2B5E-854F-ABDF-C0B2625985FB}" type="presParOf" srcId="{067619EB-CAD5-7C48-92E7-CC120A1508E8}" destId="{83A8019B-BAAF-1846-872B-8D14C9891C44}" srcOrd="3" destOrd="0" presId="urn:microsoft.com/office/officeart/2005/8/layout/default"/>
    <dgm:cxn modelId="{465BF99A-CAEB-744B-8198-42364EB4D261}" type="presParOf" srcId="{067619EB-CAD5-7C48-92E7-CC120A1508E8}" destId="{E9C0B09A-EA6C-D345-AD6E-97816F1AACC2}" srcOrd="4" destOrd="0" presId="urn:microsoft.com/office/officeart/2005/8/layout/default"/>
    <dgm:cxn modelId="{567BA3F2-DC4D-A742-AE65-BF30CD1C8FD3}" type="presParOf" srcId="{067619EB-CAD5-7C48-92E7-CC120A1508E8}" destId="{6417EDD7-723B-434A-88E8-D3C8E6EC439D}" srcOrd="5" destOrd="0" presId="urn:microsoft.com/office/officeart/2005/8/layout/default"/>
    <dgm:cxn modelId="{17AFB583-0FF0-1046-9D10-6D76E6F04B6C}" type="presParOf" srcId="{067619EB-CAD5-7C48-92E7-CC120A1508E8}" destId="{4B751898-BAD9-6B4C-94DB-76B8F542E41A}" srcOrd="6" destOrd="0" presId="urn:microsoft.com/office/officeart/2005/8/layout/default"/>
    <dgm:cxn modelId="{637AE1D0-FAA8-2E45-9816-59396A36E9E5}" type="presParOf" srcId="{067619EB-CAD5-7C48-92E7-CC120A1508E8}" destId="{6725B27C-4216-B74C-AC66-95E9CEE581D1}" srcOrd="7" destOrd="0" presId="urn:microsoft.com/office/officeart/2005/8/layout/default"/>
    <dgm:cxn modelId="{FBCFB2E2-8BCA-5B46-A60D-2FAA0A8F5116}" type="presParOf" srcId="{067619EB-CAD5-7C48-92E7-CC120A1508E8}" destId="{CCA6894A-C9A0-504C-8D21-92D9D3068D4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943F70-05CB-5947-A5A9-3FEF1EB459A6}">
      <dsp:nvSpPr>
        <dsp:cNvPr id="0" name=""/>
        <dsp:cNvSpPr/>
      </dsp:nvSpPr>
      <dsp:spPr>
        <a:xfrm>
          <a:off x="545672" y="1800"/>
          <a:ext cx="2766269" cy="165976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a:t>Begrippenlijst huidige periode</a:t>
          </a:r>
          <a:endParaRPr lang="en-US" sz="3400" kern="1200"/>
        </a:p>
      </dsp:txBody>
      <dsp:txXfrm>
        <a:off x="545672" y="1800"/>
        <a:ext cx="2766269" cy="1659761"/>
      </dsp:txXfrm>
    </dsp:sp>
    <dsp:sp modelId="{F6469604-85F2-6542-B8C5-24B070A82F4A}">
      <dsp:nvSpPr>
        <dsp:cNvPr id="0" name=""/>
        <dsp:cNvSpPr/>
      </dsp:nvSpPr>
      <dsp:spPr>
        <a:xfrm>
          <a:off x="3588569" y="1800"/>
          <a:ext cx="2766269" cy="1659761"/>
        </a:xfrm>
        <a:prstGeom prst="rect">
          <a:avLst/>
        </a:prstGeom>
        <a:solidFill>
          <a:schemeClr val="accent5">
            <a:hueOff val="4352466"/>
            <a:satOff val="1923"/>
            <a:lumOff val="-21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uitleggen wat stadlandbouw is</a:t>
          </a:r>
          <a:endParaRPr lang="en-US" sz="3400" kern="1200" dirty="0"/>
        </a:p>
      </dsp:txBody>
      <dsp:txXfrm>
        <a:off x="3588569" y="1800"/>
        <a:ext cx="2766269" cy="1659761"/>
      </dsp:txXfrm>
    </dsp:sp>
    <dsp:sp modelId="{E9C0B09A-EA6C-D345-AD6E-97816F1AACC2}">
      <dsp:nvSpPr>
        <dsp:cNvPr id="0" name=""/>
        <dsp:cNvSpPr/>
      </dsp:nvSpPr>
      <dsp:spPr>
        <a:xfrm>
          <a:off x="545672" y="1938189"/>
          <a:ext cx="2766269" cy="1659761"/>
        </a:xfrm>
        <a:prstGeom prst="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functies benoemen van stadlandbouw</a:t>
          </a:r>
          <a:endParaRPr lang="en-US" sz="3400" kern="1200" dirty="0"/>
        </a:p>
      </dsp:txBody>
      <dsp:txXfrm>
        <a:off x="545672" y="1938189"/>
        <a:ext cx="2766269" cy="1659761"/>
      </dsp:txXfrm>
    </dsp:sp>
    <dsp:sp modelId="{4B751898-BAD9-6B4C-94DB-76B8F542E41A}">
      <dsp:nvSpPr>
        <dsp:cNvPr id="0" name=""/>
        <dsp:cNvSpPr/>
      </dsp:nvSpPr>
      <dsp:spPr>
        <a:xfrm>
          <a:off x="3588569" y="1938189"/>
          <a:ext cx="2766269" cy="1659761"/>
        </a:xfrm>
        <a:prstGeom prst="rect">
          <a:avLst/>
        </a:prstGeom>
        <a:solidFill>
          <a:schemeClr val="accent5">
            <a:hueOff val="13057397"/>
            <a:satOff val="5769"/>
            <a:lumOff val="-6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nl-NL" sz="3400" kern="1200" dirty="0"/>
            <a:t>Je kunt voorbeelden van stadlandbouw benoemen</a:t>
          </a:r>
        </a:p>
      </dsp:txBody>
      <dsp:txXfrm>
        <a:off x="3588569" y="1938189"/>
        <a:ext cx="2766269" cy="1659761"/>
      </dsp:txXfrm>
    </dsp:sp>
    <dsp:sp modelId="{CCA6894A-C9A0-504C-8D21-92D9D3068D4F}">
      <dsp:nvSpPr>
        <dsp:cNvPr id="0" name=""/>
        <dsp:cNvSpPr/>
      </dsp:nvSpPr>
      <dsp:spPr>
        <a:xfrm>
          <a:off x="2067121" y="3874578"/>
          <a:ext cx="2766269" cy="1659761"/>
        </a:xfrm>
        <a:prstGeom prst="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err="1"/>
            <a:t>Opdracht</a:t>
          </a:r>
          <a:endParaRPr lang="en-US" sz="3400" kern="1200" dirty="0"/>
        </a:p>
      </dsp:txBody>
      <dsp:txXfrm>
        <a:off x="2067121" y="3874578"/>
        <a:ext cx="2766269" cy="165976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04T16:00:00.010"/>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6-09T07:18:46.499"/>
    </inkml:context>
    <inkml:brush xml:id="br0">
      <inkml:brushProperty name="width" value="0.1" units="cm"/>
      <inkml:brushProperty name="height" value="0.1" units="cm"/>
      <inkml:brushProperty name="color" value="#FFFFFF"/>
    </inkml:brush>
  </inkml:definitions>
  <inkml:trace contextRef="#ctx0" brushRef="#br0">1 0 128,'0'6'0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BF8863-0369-974A-9539-6C0DB5539C55}" type="datetimeFigureOut">
              <a:rPr lang="nl-NL" smtClean="0"/>
              <a:t>09-06-2021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F0EB07-0234-9242-B9BA-9D11BD1D6736}" type="slidenum">
              <a:rPr lang="nl-NL" smtClean="0"/>
              <a:t>‹nr.›</a:t>
            </a:fld>
            <a:endParaRPr lang="nl-NL"/>
          </a:p>
        </p:txBody>
      </p:sp>
    </p:spTree>
    <p:extLst>
      <p:ext uri="{BB962C8B-B14F-4D97-AF65-F5344CB8AC3E}">
        <p14:creationId xmlns:p14="http://schemas.microsoft.com/office/powerpoint/2010/main" val="2364310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F0EB07-0234-9242-B9BA-9D11BD1D6736}" type="slidenum">
              <a:rPr lang="nl-NL" smtClean="0"/>
              <a:t>2</a:t>
            </a:fld>
            <a:endParaRPr lang="nl-NL"/>
          </a:p>
        </p:txBody>
      </p:sp>
    </p:spTree>
    <p:extLst>
      <p:ext uri="{BB962C8B-B14F-4D97-AF65-F5344CB8AC3E}">
        <p14:creationId xmlns:p14="http://schemas.microsoft.com/office/powerpoint/2010/main" val="363987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BF0EB07-0234-9242-B9BA-9D11BD1D6736}" type="slidenum">
              <a:rPr lang="nl-NL" smtClean="0"/>
              <a:t>3</a:t>
            </a:fld>
            <a:endParaRPr lang="nl-NL"/>
          </a:p>
        </p:txBody>
      </p:sp>
    </p:spTree>
    <p:extLst>
      <p:ext uri="{BB962C8B-B14F-4D97-AF65-F5344CB8AC3E}">
        <p14:creationId xmlns:p14="http://schemas.microsoft.com/office/powerpoint/2010/main" val="598417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Tegenwoordig woont meer dan de helft van de wereldbevolking in de stad. Hierdoor neemt de druk op grond en ruimte toe, groeit de behoefte aan leefbare structuren voor de stad en is er steeds meer vraag naar herkenbaar en lokaal geproduceerd voedsel. Stad en platteland raken steeds meer met elkaar vervlochten. </a:t>
            </a:r>
          </a:p>
          <a:p>
            <a:r>
              <a:rPr lang="nl-NL" sz="1200" b="0" i="0" kern="1200" dirty="0">
                <a:solidFill>
                  <a:schemeClr val="tx1"/>
                </a:solidFill>
                <a:effectLst/>
                <a:latin typeface="+mn-lt"/>
                <a:ea typeface="+mn-ea"/>
                <a:cs typeface="+mn-cs"/>
              </a:rPr>
              <a:t>Stadslandbouw kan variëren van balkon- of daktuin in de binnenstad, via volkstuinen tot professionele stedelijke voedselproductie en voedselverwerking aan de rand van de stad. Iedere verschijningsvorm verdient volgens de initiatiefnemers zijn eigen plek in de stad. Stadslandbouw kan op diverse manieren (</a:t>
            </a:r>
            <a:r>
              <a:rPr lang="nl-NL" sz="1200" b="0" i="0" kern="1200" dirty="0" err="1">
                <a:solidFill>
                  <a:schemeClr val="tx1"/>
                </a:solidFill>
                <a:effectLst/>
                <a:latin typeface="+mn-lt"/>
                <a:ea typeface="+mn-ea"/>
                <a:cs typeface="+mn-cs"/>
              </a:rPr>
              <a:t>people</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planet</a:t>
            </a:r>
            <a:r>
              <a:rPr lang="nl-NL" sz="1200" b="0" i="0" kern="1200" dirty="0">
                <a:solidFill>
                  <a:schemeClr val="tx1"/>
                </a:solidFill>
                <a:effectLst/>
                <a:latin typeface="+mn-lt"/>
                <a:ea typeface="+mn-ea"/>
                <a:cs typeface="+mn-cs"/>
              </a:rPr>
              <a:t>, </a:t>
            </a:r>
            <a:r>
              <a:rPr lang="nl-NL" sz="1200" b="0" i="0" kern="1200" dirty="0" err="1">
                <a:solidFill>
                  <a:schemeClr val="tx1"/>
                </a:solidFill>
                <a:effectLst/>
                <a:latin typeface="+mn-lt"/>
                <a:ea typeface="+mn-ea"/>
                <a:cs typeface="+mn-cs"/>
              </a:rPr>
              <a:t>profit</a:t>
            </a:r>
            <a:r>
              <a:rPr lang="nl-NL" sz="1200" b="0" i="0" kern="1200" dirty="0">
                <a:solidFill>
                  <a:schemeClr val="tx1"/>
                </a:solidFill>
                <a:effectLst/>
                <a:latin typeface="+mn-lt"/>
                <a:ea typeface="+mn-ea"/>
                <a:cs typeface="+mn-cs"/>
              </a:rPr>
              <a:t>) bijdragen aan een duurzame en leefbare stad en mogelijk de stedelijke footprint verkleinen.</a:t>
            </a:r>
          </a:p>
        </p:txBody>
      </p:sp>
      <p:sp>
        <p:nvSpPr>
          <p:cNvPr id="4" name="Tijdelijke aanduiding voor dianummer 3"/>
          <p:cNvSpPr>
            <a:spLocks noGrp="1"/>
          </p:cNvSpPr>
          <p:nvPr>
            <p:ph type="sldNum" sz="quarter" idx="10"/>
          </p:nvPr>
        </p:nvSpPr>
        <p:spPr/>
        <p:txBody>
          <a:bodyPr/>
          <a:lstStyle/>
          <a:p>
            <a:fld id="{A304EB07-8518-42BC-BAD6-75396840DA88}" type="slidenum">
              <a:rPr lang="nl-NL" smtClean="0"/>
              <a:t>5</a:t>
            </a:fld>
            <a:endParaRPr lang="nl-NL"/>
          </a:p>
        </p:txBody>
      </p:sp>
    </p:spTree>
    <p:extLst>
      <p:ext uri="{BB962C8B-B14F-4D97-AF65-F5344CB8AC3E}">
        <p14:creationId xmlns:p14="http://schemas.microsoft.com/office/powerpoint/2010/main" val="3837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Stadslandbouw kan vormgeven aan stedelijke behoeften door lokale voedsel- en energieproductie te koppelen aan maatschappelijke doelen, zoals zorg voor de omgeving en het bieden van ruimte aan stedelingen die op zoek zijn naar ontspanning, zorg of educatiemogelijkheden. Professionaliteit, kennis, innovatie en ondernemerschap zijn kernbegrippen bij stadslandbouw.</a:t>
            </a:r>
            <a:endParaRPr lang="nl-NL" dirty="0"/>
          </a:p>
          <a:p>
            <a:endParaRPr lang="nl-NL" dirty="0"/>
          </a:p>
        </p:txBody>
      </p:sp>
      <p:sp>
        <p:nvSpPr>
          <p:cNvPr id="4" name="Tijdelijke aanduiding voor dianummer 3"/>
          <p:cNvSpPr>
            <a:spLocks noGrp="1"/>
          </p:cNvSpPr>
          <p:nvPr>
            <p:ph type="sldNum" sz="quarter" idx="10"/>
          </p:nvPr>
        </p:nvSpPr>
        <p:spPr/>
        <p:txBody>
          <a:bodyPr/>
          <a:lstStyle/>
          <a:p>
            <a:fld id="{A304EB07-8518-42BC-BAD6-75396840DA88}" type="slidenum">
              <a:rPr lang="nl-NL" smtClean="0"/>
              <a:t>10</a:t>
            </a:fld>
            <a:endParaRPr lang="nl-NL"/>
          </a:p>
        </p:txBody>
      </p:sp>
    </p:spTree>
    <p:extLst>
      <p:ext uri="{BB962C8B-B14F-4D97-AF65-F5344CB8AC3E}">
        <p14:creationId xmlns:p14="http://schemas.microsoft.com/office/powerpoint/2010/main" val="9857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51910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4758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3262753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1315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591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11100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3973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708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‹nr.›</a:t>
            </a:fld>
            <a:endParaRPr lang="en-US"/>
          </a:p>
        </p:txBody>
      </p:sp>
    </p:spTree>
    <p:extLst>
      <p:ext uri="{BB962C8B-B14F-4D97-AF65-F5344CB8AC3E}">
        <p14:creationId xmlns:p14="http://schemas.microsoft.com/office/powerpoint/2010/main" val="2951030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113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6/9/21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‹nr.›</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5409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6/9/21</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‹nr.›</a:t>
            </a:fld>
            <a:endParaRPr lang="en-US"/>
          </a:p>
        </p:txBody>
      </p:sp>
    </p:spTree>
    <p:extLst>
      <p:ext uri="{BB962C8B-B14F-4D97-AF65-F5344CB8AC3E}">
        <p14:creationId xmlns:p14="http://schemas.microsoft.com/office/powerpoint/2010/main" val="355007037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www.hetkanwel.nl/2018/05/02/vijf-inspirerende-voorbeelden-urban-farming/" TargetMode="Externa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bd.nl/binnenland/onderzoekers-waarschuwen-voor-brandende-zomers-in-oost-nederland-steden-worden-sauna-s~a9c75d4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B737DA-054E-A640-80F3-D3ABDEE245AB}"/>
              </a:ext>
            </a:extLst>
          </p:cNvPr>
          <p:cNvSpPr>
            <a:spLocks noGrp="1"/>
          </p:cNvSpPr>
          <p:nvPr>
            <p:ph type="ctrTitle"/>
          </p:nvPr>
        </p:nvSpPr>
        <p:spPr>
          <a:xfrm>
            <a:off x="7085532" y="640080"/>
            <a:ext cx="4196932" cy="3566160"/>
          </a:xfrm>
        </p:spPr>
        <p:txBody>
          <a:bodyPr anchor="b">
            <a:normAutofit/>
          </a:bodyPr>
          <a:lstStyle/>
          <a:p>
            <a:r>
              <a:rPr lang="nl-NL" sz="3800" dirty="0"/>
              <a:t>/stadslandbouw (Urban </a:t>
            </a:r>
            <a:r>
              <a:rPr lang="nl-NL" sz="3800" dirty="0" err="1"/>
              <a:t>Farming</a:t>
            </a:r>
            <a:r>
              <a:rPr lang="nl-NL" sz="3800" dirty="0"/>
              <a:t>)</a:t>
            </a:r>
          </a:p>
        </p:txBody>
      </p:sp>
      <p:sp>
        <p:nvSpPr>
          <p:cNvPr id="3" name="Ondertitel 2">
            <a:extLst>
              <a:ext uri="{FF2B5EF4-FFF2-40B4-BE49-F238E27FC236}">
                <a16:creationId xmlns:a16="http://schemas.microsoft.com/office/drawing/2014/main" id="{E2486661-DAC8-4247-928E-C542688E97B4}"/>
              </a:ext>
            </a:extLst>
          </p:cNvPr>
          <p:cNvSpPr>
            <a:spLocks noGrp="1"/>
          </p:cNvSpPr>
          <p:nvPr>
            <p:ph type="subTitle" idx="1"/>
          </p:nvPr>
        </p:nvSpPr>
        <p:spPr>
          <a:xfrm>
            <a:off x="7083831" y="4636008"/>
            <a:ext cx="4198634" cy="1572768"/>
          </a:xfrm>
        </p:spPr>
        <p:txBody>
          <a:bodyPr>
            <a:normAutofit/>
          </a:bodyPr>
          <a:lstStyle/>
          <a:p>
            <a:r>
              <a:rPr lang="nl-NL" dirty="0"/>
              <a:t>Leerjaar 1, periode 4, week 5</a:t>
            </a:r>
          </a:p>
        </p:txBody>
      </p:sp>
      <p:pic>
        <p:nvPicPr>
          <p:cNvPr id="5" name="Afbeelding 4" descr="Afbeelding met gebouw, buiten, straat, man&#10;&#10;Automatisch gegenereerde beschrijving">
            <a:extLst>
              <a:ext uri="{FF2B5EF4-FFF2-40B4-BE49-F238E27FC236}">
                <a16:creationId xmlns:a16="http://schemas.microsoft.com/office/drawing/2014/main" id="{5D7715ED-C9EB-4146-A012-01E4EB7356A9}"/>
              </a:ext>
            </a:extLst>
          </p:cNvPr>
          <p:cNvPicPr>
            <a:picLocks noChangeAspect="1"/>
          </p:cNvPicPr>
          <p:nvPr/>
        </p:nvPicPr>
        <p:blipFill rotWithShape="1">
          <a:blip r:embed="rId2"/>
          <a:srcRect l="25866" r="-1" b="-1"/>
          <a:stretch/>
        </p:blipFill>
        <p:spPr>
          <a:xfrm>
            <a:off x="866691" y="1216968"/>
            <a:ext cx="541626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9" name="Rectangle 6">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4326382"/>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C5553A"/>
          </a:solidFill>
          <a:ln w="38100" cap="rnd">
            <a:solidFill>
              <a:srgbClr val="C5553A"/>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115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Functies van stadslandbouw</a:t>
            </a:r>
          </a:p>
        </p:txBody>
      </p:sp>
      <p:sp>
        <p:nvSpPr>
          <p:cNvPr id="3" name="Tijdelijke aanduiding voor inhoud 2"/>
          <p:cNvSpPr>
            <a:spLocks noGrp="1"/>
          </p:cNvSpPr>
          <p:nvPr>
            <p:ph idx="1"/>
          </p:nvPr>
        </p:nvSpPr>
        <p:spPr/>
        <p:txBody>
          <a:bodyPr/>
          <a:lstStyle/>
          <a:p>
            <a:r>
              <a:rPr lang="nl-NL" dirty="0"/>
              <a:t>Maatschappelijke functie:</a:t>
            </a:r>
          </a:p>
          <a:p>
            <a:pPr lvl="1"/>
            <a:r>
              <a:rPr lang="nl-NL" dirty="0"/>
              <a:t>Zorg voor de omgeving</a:t>
            </a:r>
          </a:p>
          <a:p>
            <a:pPr lvl="1"/>
            <a:r>
              <a:rPr lang="nl-NL" dirty="0"/>
              <a:t>Bieden van (groene) ruimte aan stadsbewoners</a:t>
            </a:r>
          </a:p>
          <a:p>
            <a:pPr lvl="1"/>
            <a:r>
              <a:rPr lang="nl-NL" dirty="0"/>
              <a:t>Zorg of educatie mogelijkheden </a:t>
            </a:r>
          </a:p>
          <a:p>
            <a:endParaRPr lang="nl-NL" dirty="0"/>
          </a:p>
        </p:txBody>
      </p:sp>
      <p:pic>
        <p:nvPicPr>
          <p:cNvPr id="4" name="Afbeelding 3"/>
          <p:cNvPicPr>
            <a:picLocks noChangeAspect="1"/>
          </p:cNvPicPr>
          <p:nvPr/>
        </p:nvPicPr>
        <p:blipFill>
          <a:blip r:embed="rId3"/>
          <a:stretch>
            <a:fillRect/>
          </a:stretch>
        </p:blipFill>
        <p:spPr>
          <a:xfrm>
            <a:off x="5816600" y="3399155"/>
            <a:ext cx="5943600" cy="3371850"/>
          </a:xfrm>
          <a:prstGeom prst="rect">
            <a:avLst/>
          </a:prstGeom>
        </p:spPr>
      </p:pic>
    </p:spTree>
    <p:extLst>
      <p:ext uri="{BB962C8B-B14F-4D97-AF65-F5344CB8AC3E}">
        <p14:creationId xmlns:p14="http://schemas.microsoft.com/office/powerpoint/2010/main" val="297043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4654296" y="329184"/>
            <a:ext cx="6894576" cy="1783080"/>
          </a:xfrm>
        </p:spPr>
        <p:txBody>
          <a:bodyPr anchor="b">
            <a:normAutofit/>
          </a:bodyPr>
          <a:lstStyle/>
          <a:p>
            <a:pPr>
              <a:lnSpc>
                <a:spcPct val="90000"/>
              </a:lnSpc>
            </a:pPr>
            <a:r>
              <a:rPr lang="nl-NL" sz="5600"/>
              <a:t>Functies van stadslandbouw</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DC788"/>
          </a:solidFill>
          <a:ln w="38100" cap="rnd">
            <a:solidFill>
              <a:srgbClr val="FDC7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4654296" y="2706624"/>
            <a:ext cx="6894576" cy="3483864"/>
          </a:xfrm>
        </p:spPr>
        <p:txBody>
          <a:bodyPr>
            <a:normAutofit/>
          </a:bodyPr>
          <a:lstStyle/>
          <a:p>
            <a:r>
              <a:rPr lang="nl-NL" dirty="0"/>
              <a:t>Duurzaamheid (minder transport)</a:t>
            </a:r>
          </a:p>
          <a:p>
            <a:r>
              <a:rPr lang="nl-NL" dirty="0"/>
              <a:t>Verminderen van pesticiden gebruik </a:t>
            </a:r>
          </a:p>
          <a:p>
            <a:r>
              <a:rPr lang="nl-NL" dirty="0"/>
              <a:t>Kennis over voedsel </a:t>
            </a:r>
          </a:p>
          <a:p>
            <a:endParaRPr lang="nl-NL" dirty="0"/>
          </a:p>
        </p:txBody>
      </p:sp>
      <p:pic>
        <p:nvPicPr>
          <p:cNvPr id="8" name="Afbeelding 7">
            <a:extLst>
              <a:ext uri="{FF2B5EF4-FFF2-40B4-BE49-F238E27FC236}">
                <a16:creationId xmlns:a16="http://schemas.microsoft.com/office/drawing/2014/main" id="{FEFCDFD0-D77D-4744-88C1-1B6EA9E10BC2}"/>
              </a:ext>
            </a:extLst>
          </p:cNvPr>
          <p:cNvPicPr>
            <a:picLocks noChangeAspect="1"/>
          </p:cNvPicPr>
          <p:nvPr/>
        </p:nvPicPr>
        <p:blipFill rotWithShape="1">
          <a:blip r:embed="rId2"/>
          <a:srcRect t="11919" r="-1" b="13239"/>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Tree>
    <p:extLst>
      <p:ext uri="{BB962C8B-B14F-4D97-AF65-F5344CB8AC3E}">
        <p14:creationId xmlns:p14="http://schemas.microsoft.com/office/powerpoint/2010/main" val="3759288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Vormen van stadslandbouw</a:t>
            </a:r>
          </a:p>
        </p:txBody>
      </p:sp>
      <p:sp>
        <p:nvSpPr>
          <p:cNvPr id="3" name="Tijdelijke aanduiding voor inhoud 2"/>
          <p:cNvSpPr>
            <a:spLocks noGrp="1"/>
          </p:cNvSpPr>
          <p:nvPr>
            <p:ph idx="1"/>
          </p:nvPr>
        </p:nvSpPr>
        <p:spPr/>
        <p:txBody>
          <a:bodyPr/>
          <a:lstStyle/>
          <a:p>
            <a:r>
              <a:rPr lang="nl-NL" dirty="0"/>
              <a:t>Grootschalig</a:t>
            </a:r>
          </a:p>
          <a:p>
            <a:pPr lvl="1"/>
            <a:r>
              <a:rPr lang="nl-NL" dirty="0"/>
              <a:t>Voor veel mensen</a:t>
            </a:r>
          </a:p>
          <a:p>
            <a:pPr lvl="1"/>
            <a:endParaRPr lang="nl-NL" dirty="0"/>
          </a:p>
          <a:p>
            <a:r>
              <a:rPr lang="nl-NL" dirty="0"/>
              <a:t>Kleinschalig </a:t>
            </a:r>
          </a:p>
          <a:p>
            <a:pPr lvl="1"/>
            <a:r>
              <a:rPr lang="nl-NL" dirty="0"/>
              <a:t>Voor een kleine gemeenschap of particulier gebruik </a:t>
            </a:r>
          </a:p>
        </p:txBody>
      </p:sp>
    </p:spTree>
    <p:extLst>
      <p:ext uri="{BB962C8B-B14F-4D97-AF65-F5344CB8AC3E}">
        <p14:creationId xmlns:p14="http://schemas.microsoft.com/office/powerpoint/2010/main" val="2150761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518EED0-AB05-3E45-8064-4BA138CD9E84}"/>
              </a:ext>
            </a:extLst>
          </p:cNvPr>
          <p:cNvSpPr>
            <a:spLocks noGrp="1"/>
          </p:cNvSpPr>
          <p:nvPr>
            <p:ph type="title"/>
          </p:nvPr>
        </p:nvSpPr>
        <p:spPr>
          <a:xfrm>
            <a:off x="630936" y="640080"/>
            <a:ext cx="4818888" cy="1481328"/>
          </a:xfrm>
        </p:spPr>
        <p:txBody>
          <a:bodyPr anchor="b">
            <a:normAutofit/>
          </a:bodyPr>
          <a:lstStyle/>
          <a:p>
            <a:pPr>
              <a:lnSpc>
                <a:spcPct val="90000"/>
              </a:lnSpc>
            </a:pPr>
            <a:r>
              <a:rPr lang="nl-NL" sz="4300" dirty="0"/>
              <a:t>Welke voorbeelden ken je?</a:t>
            </a:r>
          </a:p>
        </p:txBody>
      </p:sp>
      <p:sp>
        <p:nvSpPr>
          <p:cNvPr id="20"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F1F903"/>
          </a:solidFill>
          <a:ln w="38100" cap="rnd">
            <a:solidFill>
              <a:srgbClr val="F1F903"/>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6F32BA2-FD57-3340-A0DD-31AA29001059}"/>
              </a:ext>
            </a:extLst>
          </p:cNvPr>
          <p:cNvSpPr>
            <a:spLocks noGrp="1"/>
          </p:cNvSpPr>
          <p:nvPr>
            <p:ph idx="1"/>
          </p:nvPr>
        </p:nvSpPr>
        <p:spPr>
          <a:xfrm>
            <a:off x="630936" y="2660904"/>
            <a:ext cx="4818888" cy="3547872"/>
          </a:xfrm>
        </p:spPr>
        <p:txBody>
          <a:bodyPr anchor="t">
            <a:normAutofit/>
          </a:bodyPr>
          <a:lstStyle/>
          <a:p>
            <a:r>
              <a:rPr lang="nl-NL" dirty="0">
                <a:hlinkClick r:id="rId2"/>
              </a:rPr>
              <a:t>https://www.hetkanwel.nl/2018/05/02/vijf-inspirerende-voorbeelden-urban-farming/</a:t>
            </a:r>
            <a:endParaRPr lang="nl-NL" dirty="0"/>
          </a:p>
          <a:p>
            <a:endParaRPr lang="nl-NL" dirty="0"/>
          </a:p>
        </p:txBody>
      </p:sp>
      <mc:AlternateContent xmlns:mc="http://schemas.openxmlformats.org/markup-compatibility/2006" xmlns:p14="http://schemas.microsoft.com/office/powerpoint/2010/main">
        <mc:Choice Requires="p14">
          <p:contentPart p14:bwMode="auto" r:id="rId3">
            <p14:nvContentPartPr>
              <p14: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xmlns="">
          <p:pic>
            <p:nvPicPr>
              <p:cNvPr id="22" name="Ink 21">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4"/>
              <a:stretch>
                <a:fillRect/>
              </a:stretch>
            </p:blipFill>
            <p:spPr>
              <a:xfrm>
                <a:off x="5737403" y="1956150"/>
                <a:ext cx="36000" cy="32709"/>
              </a:xfrm>
              <a:prstGeom prst="rect">
                <a:avLst/>
              </a:prstGeom>
            </p:spPr>
          </p:pic>
        </mc:Fallback>
      </mc:AlternateContent>
      <p:pic>
        <p:nvPicPr>
          <p:cNvPr id="4" name="Afbeelding 3">
            <a:extLst>
              <a:ext uri="{FF2B5EF4-FFF2-40B4-BE49-F238E27FC236}">
                <a16:creationId xmlns:a16="http://schemas.microsoft.com/office/drawing/2014/main" id="{15AFE90B-65B2-5144-B95C-682FA9B6BE54}"/>
              </a:ext>
            </a:extLst>
          </p:cNvPr>
          <p:cNvPicPr>
            <a:picLocks noChangeAspect="1"/>
          </p:cNvPicPr>
          <p:nvPr/>
        </p:nvPicPr>
        <p:blipFill>
          <a:blip r:embed="rId5"/>
          <a:stretch>
            <a:fillRect/>
          </a:stretch>
        </p:blipFill>
        <p:spPr>
          <a:xfrm>
            <a:off x="6099048" y="1384522"/>
            <a:ext cx="5458968" cy="4088956"/>
          </a:xfrm>
          <a:prstGeom prst="rect">
            <a:avLst/>
          </a:prstGeom>
        </p:spPr>
      </p:pic>
    </p:spTree>
    <p:extLst>
      <p:ext uri="{BB962C8B-B14F-4D97-AF65-F5344CB8AC3E}">
        <p14:creationId xmlns:p14="http://schemas.microsoft.com/office/powerpoint/2010/main" val="265914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9">
            <a:extLst>
              <a:ext uri="{FF2B5EF4-FFF2-40B4-BE49-F238E27FC236}">
                <a16:creationId xmlns:a16="http://schemas.microsoft.com/office/drawing/2014/main" id="{F12E7CC5-C78B-4EBD-9565-3FA00FAA6C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1">
            <a:extLst>
              <a:ext uri="{FF2B5EF4-FFF2-40B4-BE49-F238E27FC236}">
                <a16:creationId xmlns:a16="http://schemas.microsoft.com/office/drawing/2014/main" id="{3A4529A5-F675-429F-8044-01372BB134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1"/>
          </a:solidFill>
          <a:ln w="6857" cap="flat">
            <a:noFill/>
            <a:prstDash val="solid"/>
            <a:miter/>
          </a:ln>
        </p:spPr>
        <p:txBody>
          <a:bodyPr wrap="square" rtlCol="0" anchor="ctr">
            <a:noAutofit/>
          </a:bodyPr>
          <a:lstStyle/>
          <a:p>
            <a:endParaRPr lang="en-US"/>
          </a:p>
        </p:txBody>
      </p:sp>
      <p:sp>
        <p:nvSpPr>
          <p:cNvPr id="2" name="Titel 1">
            <a:extLst>
              <a:ext uri="{FF2B5EF4-FFF2-40B4-BE49-F238E27FC236}">
                <a16:creationId xmlns:a16="http://schemas.microsoft.com/office/drawing/2014/main" id="{BDBDBAA3-7B96-C748-B353-2B97DE9F1906}"/>
              </a:ext>
            </a:extLst>
          </p:cNvPr>
          <p:cNvSpPr>
            <a:spLocks noGrp="1"/>
          </p:cNvSpPr>
          <p:nvPr>
            <p:ph type="title"/>
          </p:nvPr>
        </p:nvSpPr>
        <p:spPr>
          <a:xfrm>
            <a:off x="648037" y="1298448"/>
            <a:ext cx="5895178" cy="3807446"/>
          </a:xfrm>
        </p:spPr>
        <p:txBody>
          <a:bodyPr vert="horz" lIns="91440" tIns="45720" rIns="91440" bIns="45720" rtlCol="0" anchor="b">
            <a:normAutofit/>
          </a:bodyPr>
          <a:lstStyle/>
          <a:p>
            <a:pPr>
              <a:lnSpc>
                <a:spcPct val="90000"/>
              </a:lnSpc>
            </a:pPr>
            <a:r>
              <a:rPr lang="en-US" sz="6800">
                <a:solidFill>
                  <a:srgbClr val="FFFFFF"/>
                </a:solidFill>
              </a:rPr>
              <a:t>Doel, uitdagingen, stakeholders</a:t>
            </a:r>
          </a:p>
        </p:txBody>
      </p:sp>
      <p:sp>
        <p:nvSpPr>
          <p:cNvPr id="3" name="Tijdelijke aanduiding voor inhoud 2">
            <a:extLst>
              <a:ext uri="{FF2B5EF4-FFF2-40B4-BE49-F238E27FC236}">
                <a16:creationId xmlns:a16="http://schemas.microsoft.com/office/drawing/2014/main" id="{0EF59FB5-BCD1-E743-A900-850EAAFF990A}"/>
              </a:ext>
            </a:extLst>
          </p:cNvPr>
          <p:cNvSpPr>
            <a:spLocks noGrp="1"/>
          </p:cNvSpPr>
          <p:nvPr>
            <p:ph idx="1"/>
          </p:nvPr>
        </p:nvSpPr>
        <p:spPr>
          <a:xfrm>
            <a:off x="8129872" y="1122363"/>
            <a:ext cx="3223928" cy="3807446"/>
          </a:xfrm>
        </p:spPr>
        <p:txBody>
          <a:bodyPr vert="horz" lIns="91440" tIns="45720" rIns="91440" bIns="45720" rtlCol="0" anchor="b">
            <a:normAutofit/>
          </a:bodyPr>
          <a:lstStyle/>
          <a:p>
            <a:pPr marL="0" indent="0">
              <a:buNone/>
            </a:pPr>
            <a:r>
              <a:rPr lang="en-US" sz="3600" dirty="0" err="1"/>
              <a:t>Welke</a:t>
            </a:r>
            <a:r>
              <a:rPr lang="en-US" sz="3600" dirty="0"/>
              <a:t> </a:t>
            </a:r>
            <a:r>
              <a:rPr lang="en-US" sz="3600" dirty="0" err="1"/>
              <a:t>uitdagingen</a:t>
            </a:r>
            <a:r>
              <a:rPr lang="en-US" sz="3600" dirty="0"/>
              <a:t> </a:t>
            </a:r>
            <a:r>
              <a:rPr lang="en-US" sz="3600" dirty="0" err="1"/>
              <a:t>zien</a:t>
            </a:r>
            <a:r>
              <a:rPr lang="en-US" sz="3600" dirty="0"/>
              <a:t> </a:t>
            </a:r>
            <a:r>
              <a:rPr lang="en-US" sz="3600" dirty="0" err="1"/>
              <a:t>jullie</a:t>
            </a:r>
            <a:r>
              <a:rPr lang="en-US" sz="3600" dirty="0"/>
              <a:t>? Leg het </a:t>
            </a:r>
            <a:r>
              <a:rPr lang="en-US" sz="3600" dirty="0" err="1"/>
              <a:t>koppeling</a:t>
            </a:r>
            <a:r>
              <a:rPr lang="en-US" sz="3600" dirty="0"/>
              <a:t> </a:t>
            </a:r>
            <a:r>
              <a:rPr lang="en-US" sz="3600" dirty="0" err="1"/>
              <a:t>naar</a:t>
            </a:r>
            <a:r>
              <a:rPr lang="en-US" sz="3600" dirty="0"/>
              <a:t> </a:t>
            </a:r>
            <a:r>
              <a:rPr lang="en-US" sz="3600" dirty="0" err="1"/>
              <a:t>jullie</a:t>
            </a:r>
            <a:r>
              <a:rPr lang="en-US" sz="3600" dirty="0"/>
              <a:t> IBS</a:t>
            </a:r>
          </a:p>
        </p:txBody>
      </p:sp>
      <p:sp>
        <p:nvSpPr>
          <p:cNvPr id="20" name="Rectangle 6">
            <a:extLst>
              <a:ext uri="{FF2B5EF4-FFF2-40B4-BE49-F238E27FC236}">
                <a16:creationId xmlns:a16="http://schemas.microsoft.com/office/drawing/2014/main" id="{63DAB858-5A0C-4AFF-AAC6-705EDF8DB7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1085" y="5439978"/>
            <a:ext cx="5897880" cy="27432"/>
          </a:xfrm>
          <a:custGeom>
            <a:avLst/>
            <a:gdLst>
              <a:gd name="connsiteX0" fmla="*/ 0 w 5897880"/>
              <a:gd name="connsiteY0" fmla="*/ 0 h 27432"/>
              <a:gd name="connsiteX1" fmla="*/ 537362 w 5897880"/>
              <a:gd name="connsiteY1" fmla="*/ 0 h 27432"/>
              <a:gd name="connsiteX2" fmla="*/ 1133704 w 5897880"/>
              <a:gd name="connsiteY2" fmla="*/ 0 h 27432"/>
              <a:gd name="connsiteX3" fmla="*/ 1671066 w 5897880"/>
              <a:gd name="connsiteY3" fmla="*/ 0 h 27432"/>
              <a:gd name="connsiteX4" fmla="*/ 2385365 w 5897880"/>
              <a:gd name="connsiteY4" fmla="*/ 0 h 27432"/>
              <a:gd name="connsiteX5" fmla="*/ 3040685 w 5897880"/>
              <a:gd name="connsiteY5" fmla="*/ 0 h 27432"/>
              <a:gd name="connsiteX6" fmla="*/ 3696005 w 5897880"/>
              <a:gd name="connsiteY6" fmla="*/ 0 h 27432"/>
              <a:gd name="connsiteX7" fmla="*/ 4469282 w 5897880"/>
              <a:gd name="connsiteY7" fmla="*/ 0 h 27432"/>
              <a:gd name="connsiteX8" fmla="*/ 5183581 w 5897880"/>
              <a:gd name="connsiteY8" fmla="*/ 0 h 27432"/>
              <a:gd name="connsiteX9" fmla="*/ 5897880 w 5897880"/>
              <a:gd name="connsiteY9" fmla="*/ 0 h 27432"/>
              <a:gd name="connsiteX10" fmla="*/ 5897880 w 5897880"/>
              <a:gd name="connsiteY10" fmla="*/ 27432 h 27432"/>
              <a:gd name="connsiteX11" fmla="*/ 5419496 w 5897880"/>
              <a:gd name="connsiteY11" fmla="*/ 27432 h 27432"/>
              <a:gd name="connsiteX12" fmla="*/ 4882134 w 5897880"/>
              <a:gd name="connsiteY12" fmla="*/ 27432 h 27432"/>
              <a:gd name="connsiteX13" fmla="*/ 4167835 w 5897880"/>
              <a:gd name="connsiteY13" fmla="*/ 27432 h 27432"/>
              <a:gd name="connsiteX14" fmla="*/ 3394558 w 5897880"/>
              <a:gd name="connsiteY14" fmla="*/ 27432 h 27432"/>
              <a:gd name="connsiteX15" fmla="*/ 2798216 w 5897880"/>
              <a:gd name="connsiteY15" fmla="*/ 27432 h 27432"/>
              <a:gd name="connsiteX16" fmla="*/ 2024939 w 5897880"/>
              <a:gd name="connsiteY16" fmla="*/ 27432 h 27432"/>
              <a:gd name="connsiteX17" fmla="*/ 1487576 w 5897880"/>
              <a:gd name="connsiteY17" fmla="*/ 27432 h 27432"/>
              <a:gd name="connsiteX18" fmla="*/ 1009193 w 5897880"/>
              <a:gd name="connsiteY18" fmla="*/ 27432 h 27432"/>
              <a:gd name="connsiteX19" fmla="*/ 0 w 5897880"/>
              <a:gd name="connsiteY19" fmla="*/ 27432 h 27432"/>
              <a:gd name="connsiteX20" fmla="*/ 0 w 5897880"/>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97880" h="27432" fill="none" extrusionOk="0">
                <a:moveTo>
                  <a:pt x="0" y="0"/>
                </a:moveTo>
                <a:cubicBezTo>
                  <a:pt x="232564" y="21549"/>
                  <a:pt x="389747" y="7320"/>
                  <a:pt x="537362" y="0"/>
                </a:cubicBezTo>
                <a:cubicBezTo>
                  <a:pt x="684977" y="-7320"/>
                  <a:pt x="894159" y="-7726"/>
                  <a:pt x="1133704" y="0"/>
                </a:cubicBezTo>
                <a:cubicBezTo>
                  <a:pt x="1373249" y="7726"/>
                  <a:pt x="1440352" y="-304"/>
                  <a:pt x="1671066" y="0"/>
                </a:cubicBezTo>
                <a:cubicBezTo>
                  <a:pt x="1901780" y="304"/>
                  <a:pt x="2091497" y="765"/>
                  <a:pt x="2385365" y="0"/>
                </a:cubicBezTo>
                <a:cubicBezTo>
                  <a:pt x="2679233" y="-765"/>
                  <a:pt x="2762926" y="2802"/>
                  <a:pt x="3040685" y="0"/>
                </a:cubicBezTo>
                <a:cubicBezTo>
                  <a:pt x="3318444" y="-2802"/>
                  <a:pt x="3409726" y="9093"/>
                  <a:pt x="3696005" y="0"/>
                </a:cubicBezTo>
                <a:cubicBezTo>
                  <a:pt x="3982284" y="-9093"/>
                  <a:pt x="4087272" y="27119"/>
                  <a:pt x="4469282" y="0"/>
                </a:cubicBezTo>
                <a:cubicBezTo>
                  <a:pt x="4851292" y="-27119"/>
                  <a:pt x="4924835" y="26473"/>
                  <a:pt x="5183581" y="0"/>
                </a:cubicBezTo>
                <a:cubicBezTo>
                  <a:pt x="5442327" y="-26473"/>
                  <a:pt x="5598463" y="7328"/>
                  <a:pt x="5897880" y="0"/>
                </a:cubicBezTo>
                <a:cubicBezTo>
                  <a:pt x="5898716" y="13055"/>
                  <a:pt x="5897707" y="18641"/>
                  <a:pt x="5897880" y="27432"/>
                </a:cubicBezTo>
                <a:cubicBezTo>
                  <a:pt x="5682742" y="40412"/>
                  <a:pt x="5520014" y="23844"/>
                  <a:pt x="5419496" y="27432"/>
                </a:cubicBezTo>
                <a:cubicBezTo>
                  <a:pt x="5318978" y="31020"/>
                  <a:pt x="5012864" y="6698"/>
                  <a:pt x="4882134" y="27432"/>
                </a:cubicBezTo>
                <a:cubicBezTo>
                  <a:pt x="4751404" y="48166"/>
                  <a:pt x="4313676" y="5207"/>
                  <a:pt x="4167835" y="27432"/>
                </a:cubicBezTo>
                <a:cubicBezTo>
                  <a:pt x="4021994" y="49657"/>
                  <a:pt x="3715729" y="59193"/>
                  <a:pt x="3394558" y="27432"/>
                </a:cubicBezTo>
                <a:cubicBezTo>
                  <a:pt x="3073387" y="-4329"/>
                  <a:pt x="3093227" y="38972"/>
                  <a:pt x="2798216" y="27432"/>
                </a:cubicBezTo>
                <a:cubicBezTo>
                  <a:pt x="2503205" y="15892"/>
                  <a:pt x="2297615" y="31603"/>
                  <a:pt x="2024939" y="27432"/>
                </a:cubicBezTo>
                <a:cubicBezTo>
                  <a:pt x="1752263" y="23261"/>
                  <a:pt x="1629814" y="3659"/>
                  <a:pt x="1487576" y="27432"/>
                </a:cubicBezTo>
                <a:cubicBezTo>
                  <a:pt x="1345338" y="51205"/>
                  <a:pt x="1238885" y="24954"/>
                  <a:pt x="1009193" y="27432"/>
                </a:cubicBezTo>
                <a:cubicBezTo>
                  <a:pt x="779501" y="29910"/>
                  <a:pt x="441829" y="-15535"/>
                  <a:pt x="0" y="27432"/>
                </a:cubicBezTo>
                <a:cubicBezTo>
                  <a:pt x="988" y="17221"/>
                  <a:pt x="-970" y="7538"/>
                  <a:pt x="0" y="0"/>
                </a:cubicBezTo>
                <a:close/>
              </a:path>
              <a:path w="5897880" h="27432" stroke="0" extrusionOk="0">
                <a:moveTo>
                  <a:pt x="0" y="0"/>
                </a:moveTo>
                <a:cubicBezTo>
                  <a:pt x="196299" y="-26676"/>
                  <a:pt x="463834" y="6738"/>
                  <a:pt x="596341" y="0"/>
                </a:cubicBezTo>
                <a:cubicBezTo>
                  <a:pt x="728848" y="-6738"/>
                  <a:pt x="857267" y="1845"/>
                  <a:pt x="1074725" y="0"/>
                </a:cubicBezTo>
                <a:cubicBezTo>
                  <a:pt x="1292183" y="-1845"/>
                  <a:pt x="1545672" y="3744"/>
                  <a:pt x="1848002" y="0"/>
                </a:cubicBezTo>
                <a:cubicBezTo>
                  <a:pt x="2150332" y="-3744"/>
                  <a:pt x="2306688" y="-14526"/>
                  <a:pt x="2444344" y="0"/>
                </a:cubicBezTo>
                <a:cubicBezTo>
                  <a:pt x="2582000" y="14526"/>
                  <a:pt x="2761095" y="-11862"/>
                  <a:pt x="3040685" y="0"/>
                </a:cubicBezTo>
                <a:cubicBezTo>
                  <a:pt x="3320275" y="11862"/>
                  <a:pt x="3622320" y="-32867"/>
                  <a:pt x="3813962" y="0"/>
                </a:cubicBezTo>
                <a:cubicBezTo>
                  <a:pt x="4005604" y="32867"/>
                  <a:pt x="4117810" y="-10778"/>
                  <a:pt x="4351325" y="0"/>
                </a:cubicBezTo>
                <a:cubicBezTo>
                  <a:pt x="4584840" y="10778"/>
                  <a:pt x="4963783" y="-32384"/>
                  <a:pt x="5124602" y="0"/>
                </a:cubicBezTo>
                <a:cubicBezTo>
                  <a:pt x="5285421" y="32384"/>
                  <a:pt x="5705238" y="-29538"/>
                  <a:pt x="5897880" y="0"/>
                </a:cubicBezTo>
                <a:cubicBezTo>
                  <a:pt x="5898677" y="11634"/>
                  <a:pt x="5899083" y="16994"/>
                  <a:pt x="5897880" y="27432"/>
                </a:cubicBezTo>
                <a:cubicBezTo>
                  <a:pt x="5630425" y="7719"/>
                  <a:pt x="5532865" y="21388"/>
                  <a:pt x="5242560" y="27432"/>
                </a:cubicBezTo>
                <a:cubicBezTo>
                  <a:pt x="4952255" y="33476"/>
                  <a:pt x="4783060" y="14892"/>
                  <a:pt x="4646219" y="27432"/>
                </a:cubicBezTo>
                <a:cubicBezTo>
                  <a:pt x="4509378" y="39972"/>
                  <a:pt x="4163771" y="-4851"/>
                  <a:pt x="3872941" y="27432"/>
                </a:cubicBezTo>
                <a:cubicBezTo>
                  <a:pt x="3582111" y="59715"/>
                  <a:pt x="3362704" y="7742"/>
                  <a:pt x="3099664" y="27432"/>
                </a:cubicBezTo>
                <a:cubicBezTo>
                  <a:pt x="2836624" y="47122"/>
                  <a:pt x="2747441" y="28801"/>
                  <a:pt x="2562301" y="27432"/>
                </a:cubicBezTo>
                <a:cubicBezTo>
                  <a:pt x="2377161" y="26063"/>
                  <a:pt x="2104946" y="30879"/>
                  <a:pt x="1906981" y="27432"/>
                </a:cubicBezTo>
                <a:cubicBezTo>
                  <a:pt x="1709016" y="23985"/>
                  <a:pt x="1304654" y="6821"/>
                  <a:pt x="1133704" y="27432"/>
                </a:cubicBezTo>
                <a:cubicBezTo>
                  <a:pt x="962754" y="48043"/>
                  <a:pt x="457048" y="12129"/>
                  <a:pt x="0" y="27432"/>
                </a:cubicBezTo>
                <a:cubicBezTo>
                  <a:pt x="894" y="14250"/>
                  <a:pt x="667" y="11053"/>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
            <a:extLst>
              <a:ext uri="{FF2B5EF4-FFF2-40B4-BE49-F238E27FC236}">
                <a16:creationId xmlns:a16="http://schemas.microsoft.com/office/drawing/2014/main" id="{53BEA983-EAAB-42FB-84E9-E77708168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016" y="5440680"/>
            <a:ext cx="3200400" cy="27432"/>
          </a:xfrm>
          <a:custGeom>
            <a:avLst/>
            <a:gdLst>
              <a:gd name="connsiteX0" fmla="*/ 0 w 3200400"/>
              <a:gd name="connsiteY0" fmla="*/ 0 h 27432"/>
              <a:gd name="connsiteX1" fmla="*/ 608076 w 3200400"/>
              <a:gd name="connsiteY1" fmla="*/ 0 h 27432"/>
              <a:gd name="connsiteX2" fmla="*/ 1248156 w 3200400"/>
              <a:gd name="connsiteY2" fmla="*/ 0 h 27432"/>
              <a:gd name="connsiteX3" fmla="*/ 1920240 w 3200400"/>
              <a:gd name="connsiteY3" fmla="*/ 0 h 27432"/>
              <a:gd name="connsiteX4" fmla="*/ 2592324 w 3200400"/>
              <a:gd name="connsiteY4" fmla="*/ 0 h 27432"/>
              <a:gd name="connsiteX5" fmla="*/ 3200400 w 3200400"/>
              <a:gd name="connsiteY5" fmla="*/ 0 h 27432"/>
              <a:gd name="connsiteX6" fmla="*/ 3200400 w 3200400"/>
              <a:gd name="connsiteY6" fmla="*/ 27432 h 27432"/>
              <a:gd name="connsiteX7" fmla="*/ 2496312 w 3200400"/>
              <a:gd name="connsiteY7" fmla="*/ 27432 h 27432"/>
              <a:gd name="connsiteX8" fmla="*/ 1792224 w 3200400"/>
              <a:gd name="connsiteY8" fmla="*/ 27432 h 27432"/>
              <a:gd name="connsiteX9" fmla="*/ 1152144 w 3200400"/>
              <a:gd name="connsiteY9" fmla="*/ 27432 h 27432"/>
              <a:gd name="connsiteX10" fmla="*/ 0 w 3200400"/>
              <a:gd name="connsiteY10" fmla="*/ 27432 h 27432"/>
              <a:gd name="connsiteX11" fmla="*/ 0 w 320040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00" h="27432" fill="none" extrusionOk="0">
                <a:moveTo>
                  <a:pt x="0" y="0"/>
                </a:moveTo>
                <a:cubicBezTo>
                  <a:pt x="176560" y="-17034"/>
                  <a:pt x="345323" y="-28956"/>
                  <a:pt x="608076" y="0"/>
                </a:cubicBezTo>
                <a:cubicBezTo>
                  <a:pt x="870829" y="28956"/>
                  <a:pt x="955637" y="-27357"/>
                  <a:pt x="1248156" y="0"/>
                </a:cubicBezTo>
                <a:cubicBezTo>
                  <a:pt x="1540675" y="27357"/>
                  <a:pt x="1624069" y="30558"/>
                  <a:pt x="1920240" y="0"/>
                </a:cubicBezTo>
                <a:cubicBezTo>
                  <a:pt x="2216411" y="-30558"/>
                  <a:pt x="2344585" y="12271"/>
                  <a:pt x="2592324" y="0"/>
                </a:cubicBezTo>
                <a:cubicBezTo>
                  <a:pt x="2840063" y="-12271"/>
                  <a:pt x="2987913" y="7129"/>
                  <a:pt x="3200400" y="0"/>
                </a:cubicBezTo>
                <a:cubicBezTo>
                  <a:pt x="3199234" y="7395"/>
                  <a:pt x="3200445" y="21864"/>
                  <a:pt x="3200400" y="27432"/>
                </a:cubicBezTo>
                <a:cubicBezTo>
                  <a:pt x="2991642" y="45977"/>
                  <a:pt x="2778729" y="1200"/>
                  <a:pt x="2496312" y="27432"/>
                </a:cubicBezTo>
                <a:cubicBezTo>
                  <a:pt x="2213895" y="53664"/>
                  <a:pt x="2080041" y="8460"/>
                  <a:pt x="1792224" y="27432"/>
                </a:cubicBezTo>
                <a:cubicBezTo>
                  <a:pt x="1504407" y="46404"/>
                  <a:pt x="1357364" y="6320"/>
                  <a:pt x="1152144" y="27432"/>
                </a:cubicBezTo>
                <a:cubicBezTo>
                  <a:pt x="946924" y="48544"/>
                  <a:pt x="515176" y="61411"/>
                  <a:pt x="0" y="27432"/>
                </a:cubicBezTo>
                <a:cubicBezTo>
                  <a:pt x="-503" y="20663"/>
                  <a:pt x="1168" y="5855"/>
                  <a:pt x="0" y="0"/>
                </a:cubicBezTo>
                <a:close/>
              </a:path>
              <a:path w="3200400" h="27432" stroke="0" extrusionOk="0">
                <a:moveTo>
                  <a:pt x="0" y="0"/>
                </a:moveTo>
                <a:cubicBezTo>
                  <a:pt x="273892" y="-2049"/>
                  <a:pt x="368520" y="4190"/>
                  <a:pt x="608076" y="0"/>
                </a:cubicBezTo>
                <a:cubicBezTo>
                  <a:pt x="847632" y="-4190"/>
                  <a:pt x="971999" y="7437"/>
                  <a:pt x="1152144" y="0"/>
                </a:cubicBezTo>
                <a:cubicBezTo>
                  <a:pt x="1332289" y="-7437"/>
                  <a:pt x="1665848" y="24107"/>
                  <a:pt x="1856232" y="0"/>
                </a:cubicBezTo>
                <a:cubicBezTo>
                  <a:pt x="2046616" y="-24107"/>
                  <a:pt x="2167965" y="18079"/>
                  <a:pt x="2464308" y="0"/>
                </a:cubicBezTo>
                <a:cubicBezTo>
                  <a:pt x="2760651" y="-18079"/>
                  <a:pt x="2877599" y="28161"/>
                  <a:pt x="3200400" y="0"/>
                </a:cubicBezTo>
                <a:cubicBezTo>
                  <a:pt x="3200593" y="12649"/>
                  <a:pt x="3199412" y="17989"/>
                  <a:pt x="3200400" y="27432"/>
                </a:cubicBezTo>
                <a:cubicBezTo>
                  <a:pt x="2978255" y="22115"/>
                  <a:pt x="2854979" y="18349"/>
                  <a:pt x="2560320" y="27432"/>
                </a:cubicBezTo>
                <a:cubicBezTo>
                  <a:pt x="2265661" y="36515"/>
                  <a:pt x="2043241" y="2929"/>
                  <a:pt x="1856232" y="27432"/>
                </a:cubicBezTo>
                <a:cubicBezTo>
                  <a:pt x="1669223" y="51935"/>
                  <a:pt x="1428863" y="5228"/>
                  <a:pt x="1312164" y="27432"/>
                </a:cubicBezTo>
                <a:cubicBezTo>
                  <a:pt x="1195465" y="49636"/>
                  <a:pt x="838125" y="31438"/>
                  <a:pt x="672084" y="27432"/>
                </a:cubicBezTo>
                <a:cubicBezTo>
                  <a:pt x="506043" y="23426"/>
                  <a:pt x="200317" y="-1243"/>
                  <a:pt x="0" y="27432"/>
                </a:cubicBezTo>
                <a:cubicBezTo>
                  <a:pt x="1300" y="19678"/>
                  <a:pt x="-86" y="12044"/>
                  <a:pt x="0" y="0"/>
                </a:cubicBezTo>
                <a:close/>
              </a:path>
            </a:pathLst>
          </a:custGeom>
          <a:solidFill>
            <a:schemeClr val="accent1"/>
          </a:solidFill>
          <a:ln w="41275"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471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a:bodyPr>
          <a:lstStyle/>
          <a:p>
            <a:r>
              <a:rPr lang="nl-NL" dirty="0"/>
              <a:t>Ga in met. Je groepje op zoek naar 2 leuke verschillende voorbeelden van stadslandbouw. (mag groot of klein)</a:t>
            </a:r>
          </a:p>
          <a:p>
            <a:r>
              <a:rPr lang="nl-NL" dirty="0"/>
              <a:t>Beantwoord per voorbeeld de volgende vragen:</a:t>
            </a:r>
          </a:p>
          <a:p>
            <a:pPr lvl="1"/>
            <a:r>
              <a:rPr lang="nl-NL" dirty="0"/>
              <a:t>Op welke manier wordt de stadslandbouw vormgegeven?</a:t>
            </a:r>
          </a:p>
          <a:p>
            <a:pPr lvl="1"/>
            <a:r>
              <a:rPr lang="nl-NL" dirty="0"/>
              <a:t>Welke maatschappelijke functies worden vervuld? </a:t>
            </a:r>
          </a:p>
          <a:p>
            <a:pPr lvl="1"/>
            <a:r>
              <a:rPr lang="nl-NL" dirty="0"/>
              <a:t>Wie zijn de stakeholders?</a:t>
            </a:r>
          </a:p>
          <a:p>
            <a:pPr lvl="1"/>
            <a:endParaRPr lang="nl-NL" dirty="0"/>
          </a:p>
          <a:p>
            <a:pPr marL="457200" lvl="1" indent="0">
              <a:buNone/>
            </a:pPr>
            <a:r>
              <a:rPr lang="nl-NL" dirty="0"/>
              <a:t>Gebruik plaatjes! Zet in een </a:t>
            </a:r>
            <a:r>
              <a:rPr lang="nl-NL" dirty="0" err="1"/>
              <a:t>powerpoint</a:t>
            </a:r>
            <a:r>
              <a:rPr lang="nl-NL" dirty="0"/>
              <a:t>. en stuur naar </a:t>
            </a:r>
            <a:r>
              <a:rPr lang="nl-NL" dirty="0" err="1"/>
              <a:t>m.derouw@helicon.nl</a:t>
            </a:r>
            <a:endParaRPr lang="nl-NL" dirty="0"/>
          </a:p>
        </p:txBody>
      </p:sp>
    </p:spTree>
    <p:extLst>
      <p:ext uri="{BB962C8B-B14F-4D97-AF65-F5344CB8AC3E}">
        <p14:creationId xmlns:p14="http://schemas.microsoft.com/office/powerpoint/2010/main" val="34127690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6" name="Rectangle 11">
            <a:extLst>
              <a:ext uri="{FF2B5EF4-FFF2-40B4-BE49-F238E27FC236}">
                <a16:creationId xmlns:a16="http://schemas.microsoft.com/office/drawing/2014/main" id="{DA21A4AC-5300-4176-B2FB-67830A380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882B9C7-EA54-6941-B2D0-7174B8E7D7C1}"/>
              </a:ext>
            </a:extLst>
          </p:cNvPr>
          <p:cNvSpPr>
            <a:spLocks noGrp="1"/>
          </p:cNvSpPr>
          <p:nvPr>
            <p:ph type="title"/>
          </p:nvPr>
        </p:nvSpPr>
        <p:spPr>
          <a:xfrm>
            <a:off x="640080" y="795528"/>
            <a:ext cx="10908792" cy="1069848"/>
          </a:xfrm>
        </p:spPr>
        <p:txBody>
          <a:bodyPr vert="horz" lIns="91440" tIns="45720" rIns="91440" bIns="45720" rtlCol="0" anchor="ctr">
            <a:normAutofit/>
          </a:bodyPr>
          <a:lstStyle/>
          <a:p>
            <a:pPr algn="ctr"/>
            <a:r>
              <a:rPr lang="en-US" sz="6000"/>
              <a:t>Event 25 september 2021</a:t>
            </a:r>
          </a:p>
        </p:txBody>
      </p:sp>
      <p:pic>
        <p:nvPicPr>
          <p:cNvPr id="5" name="Tijdelijke aanduiding voor inhoud 4" descr="Afbeelding met tekst&#10;&#10;Automatisch gegenereerde beschrijving">
            <a:extLst>
              <a:ext uri="{FF2B5EF4-FFF2-40B4-BE49-F238E27FC236}">
                <a16:creationId xmlns:a16="http://schemas.microsoft.com/office/drawing/2014/main" id="{CB369F4B-C4D6-3347-954B-1ABAFE98D26E}"/>
              </a:ext>
            </a:extLst>
          </p:cNvPr>
          <p:cNvPicPr>
            <a:picLocks noGrp="1" noChangeAspect="1"/>
          </p:cNvPicPr>
          <p:nvPr>
            <p:ph idx="1"/>
          </p:nvPr>
        </p:nvPicPr>
        <p:blipFill rotWithShape="1">
          <a:blip r:embed="rId2"/>
          <a:srcRect l="2229" r="39764" b="1"/>
          <a:stretch/>
        </p:blipFill>
        <p:spPr>
          <a:xfrm>
            <a:off x="20" y="2665139"/>
            <a:ext cx="6005355" cy="4192863"/>
          </a:xfrm>
          <a:custGeom>
            <a:avLst/>
            <a:gdLst/>
            <a:ahLst/>
            <a:cxnLst/>
            <a:rect l="l" t="t" r="r" b="b"/>
            <a:pathLst>
              <a:path w="6005375" h="4192863">
                <a:moveTo>
                  <a:pt x="5424937" y="874"/>
                </a:moveTo>
                <a:cubicBezTo>
                  <a:pt x="5470440" y="-1251"/>
                  <a:pt x="5516123" y="499"/>
                  <a:pt x="5561495" y="6147"/>
                </a:cubicBezTo>
                <a:cubicBezTo>
                  <a:pt x="5636334" y="13389"/>
                  <a:pt x="5711424" y="18471"/>
                  <a:pt x="5786261" y="26095"/>
                </a:cubicBezTo>
                <a:cubicBezTo>
                  <a:pt x="5819550" y="29525"/>
                  <a:pt x="5853222" y="16820"/>
                  <a:pt x="5886002" y="28509"/>
                </a:cubicBezTo>
                <a:cubicBezTo>
                  <a:pt x="5922214" y="41469"/>
                  <a:pt x="5958870" y="47282"/>
                  <a:pt x="5995622" y="48044"/>
                </a:cubicBezTo>
                <a:lnTo>
                  <a:pt x="5998366" y="47926"/>
                </a:lnTo>
                <a:lnTo>
                  <a:pt x="5995171" y="398504"/>
                </a:lnTo>
                <a:cubicBezTo>
                  <a:pt x="5993433" y="528663"/>
                  <a:pt x="5993035" y="658806"/>
                  <a:pt x="5999656" y="788917"/>
                </a:cubicBezTo>
                <a:cubicBezTo>
                  <a:pt x="6009855" y="990282"/>
                  <a:pt x="6003364" y="1191519"/>
                  <a:pt x="5999656" y="1392757"/>
                </a:cubicBezTo>
                <a:cubicBezTo>
                  <a:pt x="5992506" y="1778706"/>
                  <a:pt x="6003364" y="2164146"/>
                  <a:pt x="5998730" y="2549586"/>
                </a:cubicBezTo>
                <a:cubicBezTo>
                  <a:pt x="5996744" y="2720440"/>
                  <a:pt x="5998994" y="2891040"/>
                  <a:pt x="6003364" y="3061895"/>
                </a:cubicBezTo>
                <a:cubicBezTo>
                  <a:pt x="6009720" y="3305846"/>
                  <a:pt x="5999922" y="3549924"/>
                  <a:pt x="5989196" y="3793749"/>
                </a:cubicBezTo>
                <a:cubicBezTo>
                  <a:pt x="5985594" y="3860794"/>
                  <a:pt x="5984646" y="3927918"/>
                  <a:pt x="5986348" y="3994981"/>
                </a:cubicBezTo>
                <a:lnTo>
                  <a:pt x="5999199" y="4192863"/>
                </a:lnTo>
                <a:lnTo>
                  <a:pt x="0" y="4192863"/>
                </a:lnTo>
                <a:lnTo>
                  <a:pt x="0" y="26225"/>
                </a:lnTo>
                <a:lnTo>
                  <a:pt x="10965" y="23935"/>
                </a:lnTo>
                <a:cubicBezTo>
                  <a:pt x="27502" y="19081"/>
                  <a:pt x="44569" y="16260"/>
                  <a:pt x="61788" y="15549"/>
                </a:cubicBezTo>
                <a:cubicBezTo>
                  <a:pt x="194437" y="-1096"/>
                  <a:pt x="327213" y="3351"/>
                  <a:pt x="460497" y="8815"/>
                </a:cubicBezTo>
                <a:cubicBezTo>
                  <a:pt x="692632" y="18217"/>
                  <a:pt x="925021" y="29144"/>
                  <a:pt x="1157537" y="25841"/>
                </a:cubicBezTo>
                <a:cubicBezTo>
                  <a:pt x="1393484" y="22410"/>
                  <a:pt x="1628922" y="29653"/>
                  <a:pt x="1864615" y="39182"/>
                </a:cubicBezTo>
                <a:cubicBezTo>
                  <a:pt x="1967913" y="43121"/>
                  <a:pt x="2071847" y="47059"/>
                  <a:pt x="2173493" y="17709"/>
                </a:cubicBezTo>
                <a:cubicBezTo>
                  <a:pt x="2196465" y="12334"/>
                  <a:pt x="2220416" y="12855"/>
                  <a:pt x="2243121" y="19234"/>
                </a:cubicBezTo>
                <a:cubicBezTo>
                  <a:pt x="2357219" y="45789"/>
                  <a:pt x="2471952" y="53666"/>
                  <a:pt x="2587321" y="27492"/>
                </a:cubicBezTo>
                <a:cubicBezTo>
                  <a:pt x="2719944" y="-1223"/>
                  <a:pt x="2856455" y="-7360"/>
                  <a:pt x="2991111" y="9323"/>
                </a:cubicBezTo>
                <a:cubicBezTo>
                  <a:pt x="3114231" y="23045"/>
                  <a:pt x="3237985" y="37911"/>
                  <a:pt x="3361358" y="26857"/>
                </a:cubicBezTo>
                <a:cubicBezTo>
                  <a:pt x="3556266" y="9323"/>
                  <a:pt x="3750918" y="24570"/>
                  <a:pt x="3945825" y="29271"/>
                </a:cubicBezTo>
                <a:cubicBezTo>
                  <a:pt x="4010625" y="30796"/>
                  <a:pt x="4075806" y="44137"/>
                  <a:pt x="4140224" y="32193"/>
                </a:cubicBezTo>
                <a:cubicBezTo>
                  <a:pt x="4241744" y="13389"/>
                  <a:pt x="4342120" y="20631"/>
                  <a:pt x="4443766" y="31177"/>
                </a:cubicBezTo>
                <a:cubicBezTo>
                  <a:pt x="4638419" y="51507"/>
                  <a:pt x="4832945" y="61290"/>
                  <a:pt x="5026708" y="23172"/>
                </a:cubicBezTo>
                <a:cubicBezTo>
                  <a:pt x="5086807" y="11229"/>
                  <a:pt x="5146524" y="4368"/>
                  <a:pt x="5207640" y="20377"/>
                </a:cubicBezTo>
                <a:cubicBezTo>
                  <a:pt x="5234626" y="26539"/>
                  <a:pt x="5262719" y="26019"/>
                  <a:pt x="5289465" y="18853"/>
                </a:cubicBezTo>
                <a:cubicBezTo>
                  <a:pt x="5334113" y="9000"/>
                  <a:pt x="5379435" y="2999"/>
                  <a:pt x="5424937" y="874"/>
                </a:cubicBezTo>
                <a:close/>
              </a:path>
            </a:pathLst>
          </a:custGeom>
        </p:spPr>
      </p:pic>
      <p:pic>
        <p:nvPicPr>
          <p:cNvPr id="4" name="Afbeelding 3" descr="Afbeelding met tekst, persoon&#10;&#10;Automatisch gegenereerde beschrijving">
            <a:extLst>
              <a:ext uri="{FF2B5EF4-FFF2-40B4-BE49-F238E27FC236}">
                <a16:creationId xmlns:a16="http://schemas.microsoft.com/office/drawing/2014/main" id="{8F6D4A34-2928-6746-9333-29C7C20B467A}"/>
              </a:ext>
            </a:extLst>
          </p:cNvPr>
          <p:cNvPicPr>
            <a:picLocks noChangeAspect="1"/>
          </p:cNvPicPr>
          <p:nvPr/>
        </p:nvPicPr>
        <p:blipFill rotWithShape="1">
          <a:blip r:embed="rId3"/>
          <a:srcRect r="19978"/>
          <a:stretch/>
        </p:blipFill>
        <p:spPr>
          <a:xfrm>
            <a:off x="6185051" y="2654313"/>
            <a:ext cx="6006951" cy="4203687"/>
          </a:xfrm>
          <a:custGeom>
            <a:avLst/>
            <a:gdLst/>
            <a:ahLst/>
            <a:cxnLst/>
            <a:rect l="l" t="t" r="r" b="b"/>
            <a:pathLst>
              <a:path w="6006951" h="4203687">
                <a:moveTo>
                  <a:pt x="1041516" y="879"/>
                </a:moveTo>
                <a:cubicBezTo>
                  <a:pt x="1141687" y="5084"/>
                  <a:pt x="1240768" y="23261"/>
                  <a:pt x="1340635" y="31075"/>
                </a:cubicBezTo>
                <a:cubicBezTo>
                  <a:pt x="1435675" y="38571"/>
                  <a:pt x="1530714" y="49499"/>
                  <a:pt x="1626262" y="34506"/>
                </a:cubicBezTo>
                <a:cubicBezTo>
                  <a:pt x="1719980" y="21762"/>
                  <a:pt x="1814765" y="18776"/>
                  <a:pt x="1909093" y="25612"/>
                </a:cubicBezTo>
                <a:cubicBezTo>
                  <a:pt x="2013408" y="30821"/>
                  <a:pt x="2117468" y="48101"/>
                  <a:pt x="2222418" y="33616"/>
                </a:cubicBezTo>
                <a:cubicBezTo>
                  <a:pt x="2235644" y="32269"/>
                  <a:pt x="2248998" y="34010"/>
                  <a:pt x="2261425" y="38699"/>
                </a:cubicBezTo>
                <a:cubicBezTo>
                  <a:pt x="2302223" y="52255"/>
                  <a:pt x="2346173" y="53094"/>
                  <a:pt x="2387466" y="41113"/>
                </a:cubicBezTo>
                <a:cubicBezTo>
                  <a:pt x="2439687" y="27213"/>
                  <a:pt x="2494525" y="26297"/>
                  <a:pt x="2547178" y="38445"/>
                </a:cubicBezTo>
                <a:cubicBezTo>
                  <a:pt x="2625446" y="55470"/>
                  <a:pt x="2703968" y="72242"/>
                  <a:pt x="2785412" y="58266"/>
                </a:cubicBezTo>
                <a:cubicBezTo>
                  <a:pt x="2832805" y="50261"/>
                  <a:pt x="2876767" y="30821"/>
                  <a:pt x="2923524" y="21673"/>
                </a:cubicBezTo>
                <a:cubicBezTo>
                  <a:pt x="3058205" y="-4628"/>
                  <a:pt x="3194158" y="3249"/>
                  <a:pt x="3330110" y="12143"/>
                </a:cubicBezTo>
                <a:cubicBezTo>
                  <a:pt x="3462886" y="20910"/>
                  <a:pt x="3595026" y="38952"/>
                  <a:pt x="3728564" y="36284"/>
                </a:cubicBezTo>
                <a:cubicBezTo>
                  <a:pt x="3756999" y="36500"/>
                  <a:pt x="3785372" y="38876"/>
                  <a:pt x="3813438" y="43400"/>
                </a:cubicBezTo>
                <a:cubicBezTo>
                  <a:pt x="3917626" y="57122"/>
                  <a:pt x="4022322" y="70082"/>
                  <a:pt x="4125366" y="42383"/>
                </a:cubicBezTo>
                <a:cubicBezTo>
                  <a:pt x="4217750" y="17340"/>
                  <a:pt x="4314149" y="10695"/>
                  <a:pt x="4409087" y="22816"/>
                </a:cubicBezTo>
                <a:cubicBezTo>
                  <a:pt x="4534099" y="39194"/>
                  <a:pt x="4660458" y="42777"/>
                  <a:pt x="4786195" y="33489"/>
                </a:cubicBezTo>
                <a:cubicBezTo>
                  <a:pt x="4825659" y="29563"/>
                  <a:pt x="4865339" y="28153"/>
                  <a:pt x="4904994" y="29296"/>
                </a:cubicBezTo>
                <a:cubicBezTo>
                  <a:pt x="5194178" y="42510"/>
                  <a:pt x="5484252" y="25103"/>
                  <a:pt x="5772928" y="55851"/>
                </a:cubicBezTo>
                <a:cubicBezTo>
                  <a:pt x="5818560" y="61232"/>
                  <a:pt x="5864504" y="61626"/>
                  <a:pt x="5909961" y="57111"/>
                </a:cubicBezTo>
                <a:lnTo>
                  <a:pt x="6006951" y="36719"/>
                </a:lnTo>
                <a:lnTo>
                  <a:pt x="6006951" y="4203687"/>
                </a:lnTo>
                <a:lnTo>
                  <a:pt x="11720" y="4203687"/>
                </a:lnTo>
                <a:lnTo>
                  <a:pt x="11786" y="4203489"/>
                </a:lnTo>
                <a:cubicBezTo>
                  <a:pt x="27809" y="3962716"/>
                  <a:pt x="39197" y="3721434"/>
                  <a:pt x="15626" y="3481297"/>
                </a:cubicBezTo>
                <a:cubicBezTo>
                  <a:pt x="-847" y="3334800"/>
                  <a:pt x="-4304" y="3187234"/>
                  <a:pt x="5296" y="3040178"/>
                </a:cubicBezTo>
                <a:cubicBezTo>
                  <a:pt x="11786" y="2956021"/>
                  <a:pt x="18539" y="2871864"/>
                  <a:pt x="22776" y="2787582"/>
                </a:cubicBezTo>
                <a:cubicBezTo>
                  <a:pt x="28180" y="2667690"/>
                  <a:pt x="25173" y="2547584"/>
                  <a:pt x="13771" y="2428074"/>
                </a:cubicBezTo>
                <a:cubicBezTo>
                  <a:pt x="4237" y="2336939"/>
                  <a:pt x="3177" y="2245180"/>
                  <a:pt x="10593" y="2153867"/>
                </a:cubicBezTo>
                <a:cubicBezTo>
                  <a:pt x="25690" y="1998396"/>
                  <a:pt x="9931" y="1842923"/>
                  <a:pt x="5032" y="1687576"/>
                </a:cubicBezTo>
                <a:cubicBezTo>
                  <a:pt x="-3577" y="1401802"/>
                  <a:pt x="20393" y="1116155"/>
                  <a:pt x="9666" y="830380"/>
                </a:cubicBezTo>
                <a:cubicBezTo>
                  <a:pt x="3841" y="689018"/>
                  <a:pt x="16420" y="547783"/>
                  <a:pt x="9666" y="406421"/>
                </a:cubicBezTo>
                <a:cubicBezTo>
                  <a:pt x="4105" y="305866"/>
                  <a:pt x="397" y="205310"/>
                  <a:pt x="4105" y="104628"/>
                </a:cubicBezTo>
                <a:lnTo>
                  <a:pt x="8821" y="33297"/>
                </a:lnTo>
                <a:lnTo>
                  <a:pt x="35743" y="28771"/>
                </a:lnTo>
                <a:cubicBezTo>
                  <a:pt x="151314" y="14091"/>
                  <a:pt x="268377" y="13376"/>
                  <a:pt x="384397" y="26755"/>
                </a:cubicBezTo>
                <a:cubicBezTo>
                  <a:pt x="448561" y="35141"/>
                  <a:pt x="512980" y="47847"/>
                  <a:pt x="578287" y="35141"/>
                </a:cubicBezTo>
                <a:cubicBezTo>
                  <a:pt x="584437" y="34048"/>
                  <a:pt x="590625" y="36818"/>
                  <a:pt x="593916" y="42129"/>
                </a:cubicBezTo>
                <a:cubicBezTo>
                  <a:pt x="626188" y="81517"/>
                  <a:pt x="668117" y="80246"/>
                  <a:pt x="710936" y="67541"/>
                </a:cubicBezTo>
                <a:cubicBezTo>
                  <a:pt x="739041" y="58837"/>
                  <a:pt x="766587" y="48406"/>
                  <a:pt x="793396" y="36284"/>
                </a:cubicBezTo>
                <a:cubicBezTo>
                  <a:pt x="840332" y="16819"/>
                  <a:pt x="890189" y="5308"/>
                  <a:pt x="940911" y="2233"/>
                </a:cubicBezTo>
                <a:cubicBezTo>
                  <a:pt x="974613" y="-372"/>
                  <a:pt x="1008125" y="-522"/>
                  <a:pt x="1041516" y="879"/>
                </a:cubicBezTo>
                <a:close/>
              </a:path>
            </a:pathLst>
          </a:custGeom>
        </p:spPr>
      </p:pic>
    </p:spTree>
    <p:extLst>
      <p:ext uri="{BB962C8B-B14F-4D97-AF65-F5344CB8AC3E}">
        <p14:creationId xmlns:p14="http://schemas.microsoft.com/office/powerpoint/2010/main" val="950683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B7F4C08-EDE6-D84D-A5A0-8FFA031BE5C0}"/>
              </a:ext>
            </a:extLst>
          </p:cNvPr>
          <p:cNvSpPr>
            <a:spLocks noGrp="1"/>
          </p:cNvSpPr>
          <p:nvPr>
            <p:ph type="title"/>
          </p:nvPr>
        </p:nvSpPr>
        <p:spPr>
          <a:xfrm>
            <a:off x="630936" y="640080"/>
            <a:ext cx="4818888" cy="1481328"/>
          </a:xfrm>
        </p:spPr>
        <p:txBody>
          <a:bodyPr anchor="b">
            <a:normAutofit/>
          </a:bodyPr>
          <a:lstStyle/>
          <a:p>
            <a:pPr>
              <a:lnSpc>
                <a:spcPct val="90000"/>
              </a:lnSpc>
            </a:pPr>
            <a:r>
              <a:rPr lang="nl-NL" sz="3100"/>
              <a:t>Jullie hulp en handjes op 25 september</a:t>
            </a:r>
          </a:p>
        </p:txBody>
      </p:sp>
      <p:sp>
        <p:nvSpPr>
          <p:cNvPr id="13"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0EEFEF"/>
          </a:solidFill>
          <a:ln w="38100" cap="rnd">
            <a:solidFill>
              <a:srgbClr val="0EEFE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706F2542-A89F-B54F-A18C-276D0ADDCB44}"/>
              </a:ext>
            </a:extLst>
          </p:cNvPr>
          <p:cNvSpPr>
            <a:spLocks noGrp="1"/>
          </p:cNvSpPr>
          <p:nvPr>
            <p:ph idx="1"/>
          </p:nvPr>
        </p:nvSpPr>
        <p:spPr>
          <a:xfrm>
            <a:off x="630936" y="2660904"/>
            <a:ext cx="4818888" cy="3547872"/>
          </a:xfrm>
        </p:spPr>
        <p:txBody>
          <a:bodyPr anchor="t">
            <a:normAutofit/>
          </a:bodyPr>
          <a:lstStyle/>
          <a:p>
            <a:pPr>
              <a:lnSpc>
                <a:spcPct val="100000"/>
              </a:lnSpc>
            </a:pPr>
            <a:r>
              <a:rPr lang="nl-NL" sz="1800"/>
              <a:t>Vitaliteitsevenement hybride:</a:t>
            </a:r>
          </a:p>
          <a:p>
            <a:pPr>
              <a:lnSpc>
                <a:spcPct val="100000"/>
              </a:lnSpc>
            </a:pPr>
            <a:r>
              <a:rPr lang="nl-NL" sz="1800"/>
              <a:t>Livestream (voor de kookworkshop) en een podcast (soort radio idee) die de gehele dag te beluisteren valt waarbij verschillende sprekers dan aan het woord komen.</a:t>
            </a:r>
          </a:p>
          <a:p>
            <a:pPr>
              <a:lnSpc>
                <a:spcPct val="100000"/>
              </a:lnSpc>
            </a:pPr>
            <a:r>
              <a:rPr lang="nl-NL" sz="1800"/>
              <a:t>Wat vinden jullie hiervan?</a:t>
            </a:r>
          </a:p>
          <a:p>
            <a:pPr>
              <a:lnSpc>
                <a:spcPct val="100000"/>
              </a:lnSpc>
            </a:pPr>
            <a:r>
              <a:rPr lang="nl-NL" sz="1800"/>
              <a:t>Wie heeft er ervaring?</a:t>
            </a:r>
          </a:p>
          <a:p>
            <a:pPr>
              <a:lnSpc>
                <a:spcPct val="100000"/>
              </a:lnSpc>
            </a:pPr>
            <a:r>
              <a:rPr lang="nl-NL" sz="1800"/>
              <a:t>Wat is hiervoor nodig op het gebied van apparatuur? </a:t>
            </a:r>
          </a:p>
          <a:p>
            <a:pPr>
              <a:lnSpc>
                <a:spcPct val="100000"/>
              </a:lnSpc>
            </a:pPr>
            <a:r>
              <a:rPr lang="nl-NL" sz="1800"/>
              <a:t>Welke partijen zouden hierbij betrokken kunnen worden? </a:t>
            </a:r>
          </a:p>
          <a:p>
            <a:pPr>
              <a:lnSpc>
                <a:spcPct val="100000"/>
              </a:lnSpc>
            </a:pPr>
            <a:r>
              <a:rPr lang="nl-NL" sz="1800"/>
              <a:t>Welke kennis is nodig voor de livestream en een podcast? </a:t>
            </a:r>
          </a:p>
          <a:p>
            <a:pPr>
              <a:lnSpc>
                <a:spcPct val="100000"/>
              </a:lnSpc>
            </a:pPr>
            <a:r>
              <a:rPr lang="nl-NL" sz="1800"/>
              <a:t>Wat zijn de kosten die hierbij komen kijken? </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5" name="Ink 14">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6" name="Afbeelding 5" descr="Afbeelding met tekst, vectorafbeeldingen, fotolijstje&#10;&#10;Automatisch gegenereerde beschrijving">
            <a:extLst>
              <a:ext uri="{FF2B5EF4-FFF2-40B4-BE49-F238E27FC236}">
                <a16:creationId xmlns:a16="http://schemas.microsoft.com/office/drawing/2014/main" id="{C89172B7-2A3C-4B40-BFCF-48FF8461F6B4}"/>
              </a:ext>
            </a:extLst>
          </p:cNvPr>
          <p:cNvPicPr>
            <a:picLocks noChangeAspect="1"/>
          </p:cNvPicPr>
          <p:nvPr/>
        </p:nvPicPr>
        <p:blipFill>
          <a:blip r:embed="rId4"/>
          <a:stretch>
            <a:fillRect/>
          </a:stretch>
        </p:blipFill>
        <p:spPr>
          <a:xfrm>
            <a:off x="6269698" y="640080"/>
            <a:ext cx="5117667" cy="5577840"/>
          </a:xfrm>
          <a:prstGeom prst="rect">
            <a:avLst/>
          </a:prstGeom>
        </p:spPr>
      </p:pic>
    </p:spTree>
    <p:extLst>
      <p:ext uri="{BB962C8B-B14F-4D97-AF65-F5344CB8AC3E}">
        <p14:creationId xmlns:p14="http://schemas.microsoft.com/office/powerpoint/2010/main" val="1249027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7AAB66BA-EB84-6145-870E-73E11859C17E}"/>
              </a:ext>
            </a:extLst>
          </p:cNvPr>
          <p:cNvSpPr>
            <a:spLocks noGrp="1"/>
          </p:cNvSpPr>
          <p:nvPr>
            <p:ph type="title"/>
          </p:nvPr>
        </p:nvSpPr>
        <p:spPr>
          <a:xfrm>
            <a:off x="635001" y="640823"/>
            <a:ext cx="3103194" cy="5583148"/>
          </a:xfrm>
        </p:spPr>
        <p:txBody>
          <a:bodyPr anchor="ctr">
            <a:normAutofit/>
          </a:bodyPr>
          <a:lstStyle/>
          <a:p>
            <a:r>
              <a:rPr lang="nl-NL">
                <a:solidFill>
                  <a:schemeClr val="bg1"/>
                </a:solidFill>
              </a:rPr>
              <a:t>Inhoud les</a:t>
            </a:r>
          </a:p>
        </p:txBody>
      </p:sp>
      <p:graphicFrame>
        <p:nvGraphicFramePr>
          <p:cNvPr id="5" name="Tijdelijke aanduiding voor inhoud 2">
            <a:extLst>
              <a:ext uri="{FF2B5EF4-FFF2-40B4-BE49-F238E27FC236}">
                <a16:creationId xmlns:a16="http://schemas.microsoft.com/office/drawing/2014/main" id="{5C3FCC85-9607-47F3-BEBA-DED1AC23EC4C}"/>
              </a:ext>
            </a:extLst>
          </p:cNvPr>
          <p:cNvGraphicFramePr>
            <a:graphicFrameLocks noGrp="1"/>
          </p:cNvGraphicFramePr>
          <p:nvPr>
            <p:ph idx="1"/>
            <p:extLst>
              <p:ext uri="{D42A27DB-BD31-4B8C-83A1-F6EECF244321}">
                <p14:modId xmlns:p14="http://schemas.microsoft.com/office/powerpoint/2010/main" val="1864881252"/>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17889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6722249-6DB1-2A4F-8233-4D0F0D170DD3}"/>
              </a:ext>
            </a:extLst>
          </p:cNvPr>
          <p:cNvSpPr>
            <a:spLocks noGrp="1"/>
          </p:cNvSpPr>
          <p:nvPr>
            <p:ph type="title"/>
          </p:nvPr>
        </p:nvSpPr>
        <p:spPr>
          <a:xfrm>
            <a:off x="838200" y="365125"/>
            <a:ext cx="10515600" cy="1325563"/>
          </a:xfrm>
        </p:spPr>
        <p:txBody>
          <a:bodyPr>
            <a:normAutofit/>
          </a:bodyPr>
          <a:lstStyle/>
          <a:p>
            <a:r>
              <a:rPr lang="nl-NL" sz="8000">
                <a:solidFill>
                  <a:schemeClr val="accent1"/>
                </a:solidFill>
              </a:rPr>
              <a:t>Begrippenlijst</a:t>
            </a:r>
          </a:p>
        </p:txBody>
      </p:sp>
      <p:graphicFrame>
        <p:nvGraphicFramePr>
          <p:cNvPr id="4" name="Tijdelijke aanduiding voor inhoud 3">
            <a:extLst>
              <a:ext uri="{FF2B5EF4-FFF2-40B4-BE49-F238E27FC236}">
                <a16:creationId xmlns:a16="http://schemas.microsoft.com/office/drawing/2014/main" id="{EC11F014-E920-B54B-A10A-53714A0D1E9B}"/>
              </a:ext>
            </a:extLst>
          </p:cNvPr>
          <p:cNvGraphicFramePr>
            <a:graphicFrameLocks noGrp="1"/>
          </p:cNvGraphicFramePr>
          <p:nvPr>
            <p:ph idx="1"/>
            <p:extLst>
              <p:ext uri="{D42A27DB-BD31-4B8C-83A1-F6EECF244321}">
                <p14:modId xmlns:p14="http://schemas.microsoft.com/office/powerpoint/2010/main" val="717071631"/>
              </p:ext>
            </p:extLst>
          </p:nvPr>
        </p:nvGraphicFramePr>
        <p:xfrm>
          <a:off x="1100138" y="1690688"/>
          <a:ext cx="9851697" cy="4775950"/>
        </p:xfrm>
        <a:graphic>
          <a:graphicData uri="http://schemas.openxmlformats.org/drawingml/2006/table">
            <a:tbl>
              <a:tblPr firstRow="1" firstCol="1" bandRow="1">
                <a:tableStyleId>{69012ECD-51FC-41F1-AA8D-1B2483CD663E}</a:tableStyleId>
              </a:tblPr>
              <a:tblGrid>
                <a:gridCol w="2367053">
                  <a:extLst>
                    <a:ext uri="{9D8B030D-6E8A-4147-A177-3AD203B41FA5}">
                      <a16:colId xmlns:a16="http://schemas.microsoft.com/office/drawing/2014/main" val="4226770467"/>
                    </a:ext>
                  </a:extLst>
                </a:gridCol>
                <a:gridCol w="7484644">
                  <a:extLst>
                    <a:ext uri="{9D8B030D-6E8A-4147-A177-3AD203B41FA5}">
                      <a16:colId xmlns:a16="http://schemas.microsoft.com/office/drawing/2014/main" val="2084330999"/>
                    </a:ext>
                  </a:extLst>
                </a:gridCol>
              </a:tblGrid>
              <a:tr h="168800">
                <a:tc>
                  <a:txBody>
                    <a:bodyPr/>
                    <a:lstStyle/>
                    <a:p>
                      <a:pPr algn="ctr">
                        <a:spcAft>
                          <a:spcPts val="0"/>
                        </a:spcAft>
                        <a:tabLst>
                          <a:tab pos="180340" algn="l"/>
                        </a:tabLst>
                      </a:pPr>
                      <a:r>
                        <a:rPr lang="nl-NL" sz="900">
                          <a:effectLst/>
                        </a:rPr>
                        <a:t>Begrip</a:t>
                      </a:r>
                      <a:endParaRPr lang="nl-NL" sz="90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lgn="ctr">
                        <a:spcAft>
                          <a:spcPts val="0"/>
                        </a:spcAft>
                        <a:tabLst>
                          <a:tab pos="180340" algn="l"/>
                        </a:tabLst>
                      </a:pPr>
                      <a:r>
                        <a:rPr lang="nl-NL" sz="900" dirty="0">
                          <a:effectLst/>
                        </a:rPr>
                        <a:t>Toelichting</a:t>
                      </a:r>
                      <a:endParaRPr lang="nl-NL"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795331408"/>
                  </a:ext>
                </a:extLst>
              </a:tr>
              <a:tr h="312898">
                <a:tc>
                  <a:txBody>
                    <a:bodyPr/>
                    <a:lstStyle/>
                    <a:p>
                      <a:pPr>
                        <a:spcBef>
                          <a:spcPts val="200"/>
                        </a:spcBef>
                        <a:spcAft>
                          <a:spcPts val="200"/>
                        </a:spcAft>
                        <a:tabLst>
                          <a:tab pos="180340" algn="l"/>
                        </a:tabLst>
                      </a:pPr>
                      <a:r>
                        <a:rPr lang="nl-NL" sz="1300" b="1">
                          <a:solidFill>
                            <a:schemeClr val="tx1"/>
                          </a:solidFill>
                          <a:effectLst/>
                        </a:rPr>
                        <a:t>Nudging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snapt op welke wijze nudging gedrag kan beïnvloeden. Je weet welke verschillende vormen er zijn en je kunt ook voorbeelden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127229619"/>
                  </a:ext>
                </a:extLst>
              </a:tr>
              <a:tr h="168800">
                <a:tc>
                  <a:txBody>
                    <a:bodyPr/>
                    <a:lstStyle/>
                    <a:p>
                      <a:pPr>
                        <a:spcBef>
                          <a:spcPts val="200"/>
                        </a:spcBef>
                        <a:spcAft>
                          <a:spcPts val="200"/>
                        </a:spcAft>
                        <a:tabLst>
                          <a:tab pos="180340" algn="l"/>
                        </a:tabLst>
                      </a:pPr>
                      <a:r>
                        <a:rPr lang="nl-NL" sz="1300" b="1">
                          <a:solidFill>
                            <a:schemeClr val="tx1"/>
                          </a:solidFill>
                          <a:effectLst/>
                        </a:rPr>
                        <a:t>Voedselverspilling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benoemen wat voedselverspilling is en kunt een relatie leggen met de ladder van Moerman (zie volgend begrip)</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2323327758"/>
                  </a:ext>
                </a:extLst>
              </a:tr>
              <a:tr h="168800">
                <a:tc>
                  <a:txBody>
                    <a:bodyPr/>
                    <a:lstStyle/>
                    <a:p>
                      <a:pPr>
                        <a:spcBef>
                          <a:spcPts val="200"/>
                        </a:spcBef>
                        <a:spcAft>
                          <a:spcPts val="200"/>
                        </a:spcAft>
                        <a:tabLst>
                          <a:tab pos="180340" algn="l"/>
                        </a:tabLst>
                      </a:pPr>
                      <a:r>
                        <a:rPr lang="nl-NL" sz="1300" b="1">
                          <a:solidFill>
                            <a:schemeClr val="tx1"/>
                          </a:solidFill>
                          <a:effectLst/>
                        </a:rPr>
                        <a:t>Ladder van Moerman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snapt wat de ladder van Moerman beschrijft en begrijpt de opbouw van de piramide.</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4190624375"/>
                  </a:ext>
                </a:extLst>
              </a:tr>
              <a:tr h="601092">
                <a:tc>
                  <a:txBody>
                    <a:bodyPr/>
                    <a:lstStyle/>
                    <a:p>
                      <a:pPr>
                        <a:spcAft>
                          <a:spcPts val="0"/>
                        </a:spcAft>
                      </a:pPr>
                      <a:r>
                        <a:rPr lang="nl-NL" sz="1300" b="1">
                          <a:solidFill>
                            <a:schemeClr val="tx1"/>
                          </a:solidFill>
                          <a:effectLst/>
                        </a:rPr>
                        <a:t>Gezonde leef- en werkomgeving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aangeven hoe de omgeving van invloed is op de gezondheid. </a:t>
                      </a:r>
                    </a:p>
                    <a:p>
                      <a:pPr>
                        <a:spcAft>
                          <a:spcPts val="0"/>
                        </a:spcAft>
                      </a:pPr>
                      <a:r>
                        <a:rPr lang="nl-NL" sz="1300" b="1">
                          <a:solidFill>
                            <a:schemeClr val="tx1"/>
                          </a:solidFill>
                          <a:effectLst/>
                        </a:rPr>
                        <a:t>Je kunt de relatie tussen luchtkwaliteit en gezondheid uitleggen. Je kunt de rol van fijnstof hierin uitleggen.</a:t>
                      </a:r>
                    </a:p>
                    <a:p>
                      <a:pPr>
                        <a:spcAft>
                          <a:spcPts val="0"/>
                        </a:spcAft>
                      </a:pPr>
                      <a:r>
                        <a:rPr lang="nl-NL" sz="1300" b="1">
                          <a:solidFill>
                            <a:schemeClr val="tx1"/>
                          </a:solidFill>
                          <a:effectLst/>
                        </a:rPr>
                        <a:t>Je kunt de term ‘sick building syndrome’ uitleggen en verschillende oorzaken hiervan benoemen. Daarnaast ben je bekent met de klachten die mensen kunnen hebben.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126515976"/>
                  </a:ext>
                </a:extLst>
              </a:tr>
              <a:tr h="168800">
                <a:tc>
                  <a:txBody>
                    <a:bodyPr/>
                    <a:lstStyle/>
                    <a:p>
                      <a:pPr>
                        <a:spcBef>
                          <a:spcPts val="200"/>
                        </a:spcBef>
                        <a:spcAft>
                          <a:spcPts val="200"/>
                        </a:spcAft>
                        <a:tabLst>
                          <a:tab pos="180340" algn="l"/>
                        </a:tabLst>
                      </a:pPr>
                      <a:r>
                        <a:rPr lang="nl-NL" sz="1300" b="1">
                          <a:solidFill>
                            <a:schemeClr val="tx1"/>
                          </a:solidFill>
                          <a:effectLst/>
                        </a:rPr>
                        <a:t>Hittestress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hittestress is en wat de impact is op mens, dier en milieu.</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3282150"/>
                  </a:ext>
                </a:extLst>
              </a:tr>
              <a:tr h="330052">
                <a:tc>
                  <a:txBody>
                    <a:bodyPr/>
                    <a:lstStyle/>
                    <a:p>
                      <a:pPr>
                        <a:spcAft>
                          <a:spcPts val="0"/>
                        </a:spcAft>
                      </a:pPr>
                      <a:r>
                        <a:rPr lang="nl-NL" sz="1300" b="1">
                          <a:solidFill>
                            <a:schemeClr val="tx1"/>
                          </a:solidFill>
                          <a:effectLst/>
                        </a:rPr>
                        <a:t>Groen en gezonde leef- en werkomgeving</a:t>
                      </a:r>
                    </a:p>
                    <a:p>
                      <a:pPr>
                        <a:spcBef>
                          <a:spcPts val="200"/>
                        </a:spcBef>
                        <a:spcAft>
                          <a:spcPts val="200"/>
                        </a:spcAft>
                        <a:tabLst>
                          <a:tab pos="180340" algn="l"/>
                        </a:tabLst>
                      </a:pPr>
                      <a:r>
                        <a:rPr lang="nl-NL" sz="1300" b="1">
                          <a:solidFill>
                            <a:schemeClr val="tx1"/>
                          </a:solidFill>
                          <a:effectLst/>
                        </a:rPr>
                        <a:t>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Aft>
                          <a:spcPts val="0"/>
                        </a:spcAft>
                      </a:pPr>
                      <a:r>
                        <a:rPr lang="nl-NL" sz="1300" b="1">
                          <a:solidFill>
                            <a:schemeClr val="tx1"/>
                          </a:solidFill>
                          <a:effectLst/>
                        </a:rPr>
                        <a:t>Je weet wat fotosynthese is.</a:t>
                      </a:r>
                    </a:p>
                    <a:p>
                      <a:pPr>
                        <a:spcAft>
                          <a:spcPts val="0"/>
                        </a:spcAft>
                      </a:pPr>
                      <a:r>
                        <a:rPr lang="nl-NL" sz="1300" b="1">
                          <a:solidFill>
                            <a:schemeClr val="tx1"/>
                          </a:solidFill>
                          <a:effectLst/>
                        </a:rPr>
                        <a:t>Je kunt het effect van planten/groen op de omgeving en gezondheid benoemen.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206171426"/>
                  </a:ext>
                </a:extLst>
              </a:tr>
              <a:tr h="312898">
                <a:tc>
                  <a:txBody>
                    <a:bodyPr/>
                    <a:lstStyle/>
                    <a:p>
                      <a:pPr>
                        <a:spcBef>
                          <a:spcPts val="200"/>
                        </a:spcBef>
                        <a:spcAft>
                          <a:spcPts val="200"/>
                        </a:spcAft>
                        <a:tabLst>
                          <a:tab pos="180340" algn="l"/>
                        </a:tabLst>
                      </a:pPr>
                      <a:r>
                        <a:rPr lang="nl-NL" sz="1300" b="1" dirty="0">
                          <a:solidFill>
                            <a:schemeClr val="tx1"/>
                          </a:solidFill>
                          <a:effectLst/>
                        </a:rPr>
                        <a:t>Gezonde leefstijl (en voeding)</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begrijpt wat de rol van voeding is bij een gezonde leefstijl en kunt de voordelen ook benoemen.. Daarnaast ben je bekent met alle andere aspecten die van belang zijn bij een gezonde leefstijl.</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9111050"/>
                  </a:ext>
                </a:extLst>
              </a:tr>
              <a:tr h="168800">
                <a:tc>
                  <a:txBody>
                    <a:bodyPr/>
                    <a:lstStyle/>
                    <a:p>
                      <a:pPr>
                        <a:spcBef>
                          <a:spcPts val="200"/>
                        </a:spcBef>
                        <a:spcAft>
                          <a:spcPts val="200"/>
                        </a:spcAft>
                        <a:tabLst>
                          <a:tab pos="180340" algn="l"/>
                        </a:tabLst>
                      </a:pPr>
                      <a:r>
                        <a:rPr lang="nl-NL" sz="1300" b="1">
                          <a:solidFill>
                            <a:schemeClr val="tx1"/>
                          </a:solidFill>
                          <a:effectLst/>
                        </a:rPr>
                        <a:t>Eetgewoontes</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bent bekend met hoe eetgewoontes zich in de tijd hebben ontwikkeld </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3457517453"/>
                  </a:ext>
                </a:extLst>
              </a:tr>
              <a:tr h="168800">
                <a:tc>
                  <a:txBody>
                    <a:bodyPr/>
                    <a:lstStyle/>
                    <a:p>
                      <a:pPr>
                        <a:spcBef>
                          <a:spcPts val="200"/>
                        </a:spcBef>
                        <a:spcAft>
                          <a:spcPts val="200"/>
                        </a:spcAft>
                        <a:tabLst>
                          <a:tab pos="180340" algn="l"/>
                        </a:tabLst>
                      </a:pPr>
                      <a:r>
                        <a:rPr lang="nl-NL" sz="1300" b="1">
                          <a:solidFill>
                            <a:schemeClr val="tx1"/>
                          </a:solidFill>
                          <a:effectLst/>
                        </a:rPr>
                        <a:t>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weet aan welke voorwaarden biologische voeding moet voldoen.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361024179"/>
                  </a:ext>
                </a:extLst>
              </a:tr>
              <a:tr h="347207">
                <a:tc>
                  <a:txBody>
                    <a:bodyPr/>
                    <a:lstStyle/>
                    <a:p>
                      <a:pPr>
                        <a:spcBef>
                          <a:spcPts val="200"/>
                        </a:spcBef>
                        <a:spcAft>
                          <a:spcPts val="200"/>
                        </a:spcAft>
                        <a:tabLst>
                          <a:tab pos="180340" algn="l"/>
                        </a:tabLst>
                      </a:pPr>
                      <a:r>
                        <a:rPr lang="nl-NL" sz="1300" b="1">
                          <a:solidFill>
                            <a:schemeClr val="tx1"/>
                          </a:solidFill>
                          <a:effectLst/>
                        </a:rPr>
                        <a:t>Duurzame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tc>
                  <a:txBody>
                    <a:bodyPr/>
                    <a:lstStyle/>
                    <a:p>
                      <a:pPr>
                        <a:spcBef>
                          <a:spcPts val="200"/>
                        </a:spcBef>
                        <a:spcAft>
                          <a:spcPts val="200"/>
                        </a:spcAft>
                        <a:tabLst>
                          <a:tab pos="180340" algn="l"/>
                        </a:tabLst>
                      </a:pPr>
                      <a:r>
                        <a:rPr lang="nl-NL" sz="1300" b="1">
                          <a:solidFill>
                            <a:schemeClr val="tx1"/>
                          </a:solidFill>
                          <a:effectLst/>
                        </a:rPr>
                        <a:t>Je kunt uitleggen wat duurzame voeding is.</a:t>
                      </a:r>
                    </a:p>
                    <a:p>
                      <a:pPr>
                        <a:spcBef>
                          <a:spcPts val="200"/>
                        </a:spcBef>
                        <a:spcAft>
                          <a:spcPts val="200"/>
                        </a:spcAft>
                        <a:tabLst>
                          <a:tab pos="180340" algn="l"/>
                        </a:tabLst>
                      </a:pPr>
                      <a:r>
                        <a:rPr lang="nl-NL" sz="1300" b="1">
                          <a:solidFill>
                            <a:schemeClr val="tx1"/>
                          </a:solidFill>
                          <a:effectLst/>
                        </a:rPr>
                        <a:t>Je weet wat het verschil tussen duurzame voeding en biologische voeding.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nchor="ctr"/>
                </a:tc>
                <a:extLst>
                  <a:ext uri="{0D108BD9-81ED-4DB2-BD59-A6C34878D82A}">
                    <a16:rowId xmlns:a16="http://schemas.microsoft.com/office/drawing/2014/main" val="1741403904"/>
                  </a:ext>
                </a:extLst>
              </a:tr>
              <a:tr h="347207">
                <a:tc>
                  <a:txBody>
                    <a:bodyPr/>
                    <a:lstStyle/>
                    <a:p>
                      <a:pPr>
                        <a:spcAft>
                          <a:spcPts val="0"/>
                        </a:spcAft>
                      </a:pPr>
                      <a:r>
                        <a:rPr lang="nl-NL" sz="1300" b="1">
                          <a:solidFill>
                            <a:schemeClr val="tx1"/>
                          </a:solidFill>
                          <a:effectLst/>
                        </a:rPr>
                        <a:t>Duurzame voedselproductieketen</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Bef>
                          <a:spcPts val="200"/>
                        </a:spcBef>
                        <a:spcAft>
                          <a:spcPts val="200"/>
                        </a:spcAft>
                        <a:tabLst>
                          <a:tab pos="180340" algn="l"/>
                        </a:tabLst>
                      </a:pPr>
                      <a:r>
                        <a:rPr lang="nl-NL" sz="1300" b="1" dirty="0">
                          <a:solidFill>
                            <a:schemeClr val="tx1"/>
                          </a:solidFill>
                          <a:effectLst/>
                        </a:rPr>
                        <a:t>Je kan de voedselproductieketen uitleggen en hierbij duurzame voorbeelden adviseren.</a:t>
                      </a:r>
                    </a:p>
                    <a:p>
                      <a:pPr>
                        <a:spcBef>
                          <a:spcPts val="200"/>
                        </a:spcBef>
                        <a:spcAft>
                          <a:spcPts val="200"/>
                        </a:spcAft>
                        <a:tabLst>
                          <a:tab pos="180340" algn="l"/>
                        </a:tabLst>
                      </a:pPr>
                      <a:r>
                        <a:rPr lang="nl-NL" sz="1300" b="1" dirty="0">
                          <a:solidFill>
                            <a:schemeClr val="tx1"/>
                          </a:solidFill>
                          <a:effectLst/>
                        </a:rPr>
                        <a:t>Je kent de 7 stappen die bijdragen tot duurzamer eten en kunt ook uitleggen waarom ze een bijdrage leveren.</a:t>
                      </a:r>
                    </a:p>
                  </a:txBody>
                  <a:tcPr marL="19942" marR="19942" marT="0" marB="0"/>
                </a:tc>
                <a:extLst>
                  <a:ext uri="{0D108BD9-81ED-4DB2-BD59-A6C34878D82A}">
                    <a16:rowId xmlns:a16="http://schemas.microsoft.com/office/drawing/2014/main" val="4116186457"/>
                  </a:ext>
                </a:extLst>
              </a:tr>
              <a:tr h="168800">
                <a:tc>
                  <a:txBody>
                    <a:bodyPr/>
                    <a:lstStyle/>
                    <a:p>
                      <a:pPr>
                        <a:spcAft>
                          <a:spcPts val="0"/>
                        </a:spcAft>
                      </a:pPr>
                      <a:r>
                        <a:rPr lang="nl-NL" sz="1300" b="1">
                          <a:solidFill>
                            <a:schemeClr val="tx1"/>
                          </a:solidFill>
                          <a:effectLst/>
                        </a:rPr>
                        <a:t>Urban farming</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a:solidFill>
                            <a:schemeClr val="tx1"/>
                          </a:solidFill>
                          <a:effectLst/>
                        </a:rPr>
                        <a:t>Je kunt uitleggen wat Urban farming is en kunt de relatie leggen met aspecten die bijdragen tot gezondheid.</a:t>
                      </a:r>
                      <a:endParaRPr lang="nl-NL" sz="13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extLst>
                  <a:ext uri="{0D108BD9-81ED-4DB2-BD59-A6C34878D82A}">
                    <a16:rowId xmlns:a16="http://schemas.microsoft.com/office/drawing/2014/main" val="310358799"/>
                  </a:ext>
                </a:extLst>
              </a:tr>
              <a:tr h="0">
                <a:tc>
                  <a:txBody>
                    <a:bodyPr/>
                    <a:lstStyle/>
                    <a:p>
                      <a:pPr>
                        <a:spcAft>
                          <a:spcPts val="0"/>
                        </a:spcAft>
                      </a:pPr>
                      <a:r>
                        <a:rPr lang="nl-NL" sz="1300" b="1" dirty="0">
                          <a:solidFill>
                            <a:schemeClr val="tx1"/>
                          </a:solidFill>
                          <a:effectLst/>
                        </a:rPr>
                        <a:t>Kruiden (en specerijen)</a:t>
                      </a:r>
                      <a:endParaRPr lang="nl-NL" sz="13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9942" marR="19942" marT="0" marB="0"/>
                </a:tc>
                <a:tc>
                  <a:txBody>
                    <a:bodyPr/>
                    <a:lstStyle/>
                    <a:p>
                      <a:pPr>
                        <a:spcAft>
                          <a:spcPts val="0"/>
                        </a:spcAft>
                      </a:pPr>
                      <a:r>
                        <a:rPr lang="nl-NL" sz="1300" b="1" dirty="0">
                          <a:solidFill>
                            <a:schemeClr val="tx1"/>
                          </a:solidFill>
                          <a:effectLst/>
                        </a:rPr>
                        <a:t>Je weet hoe je kruiden kunt toepassen in een gezonde leefstijl en weet wat signatuurleer is.</a:t>
                      </a:r>
                    </a:p>
                    <a:p>
                      <a:pPr>
                        <a:spcAft>
                          <a:spcPts val="0"/>
                        </a:spcAft>
                      </a:pPr>
                      <a:r>
                        <a:rPr lang="nl-NL" sz="1300" b="1" dirty="0">
                          <a:solidFill>
                            <a:schemeClr val="tx1"/>
                          </a:solidFill>
                          <a:effectLst/>
                        </a:rPr>
                        <a:t>Je kunt benoemen waarom kruiden een belangrijke rol spelen in een duurzame omgeving.</a:t>
                      </a:r>
                    </a:p>
                    <a:p>
                      <a:pPr>
                        <a:spcAft>
                          <a:spcPts val="0"/>
                        </a:spcAft>
                      </a:pPr>
                      <a:r>
                        <a:rPr lang="nl-NL" sz="1300" b="1" dirty="0">
                          <a:solidFill>
                            <a:schemeClr val="tx1"/>
                          </a:solidFill>
                          <a:effectLst/>
                        </a:rPr>
                        <a:t>Je kent voorbeelden welke kruiden en specerijen gebruik kunnen worden als zoutvervangers.</a:t>
                      </a:r>
                    </a:p>
                    <a:p>
                      <a:pPr>
                        <a:spcAft>
                          <a:spcPts val="0"/>
                        </a:spcAft>
                      </a:pPr>
                      <a:r>
                        <a:rPr lang="nl-NL" sz="1300" b="1" dirty="0">
                          <a:solidFill>
                            <a:schemeClr val="tx1"/>
                          </a:solidFill>
                          <a:effectLst/>
                        </a:rPr>
                        <a:t>Je kunt de relatie leggen tussen kruiden en de kwaliteit van landbouw. </a:t>
                      </a:r>
                    </a:p>
                  </a:txBody>
                  <a:tcPr marL="19942" marR="19942" marT="0" marB="0"/>
                </a:tc>
                <a:extLst>
                  <a:ext uri="{0D108BD9-81ED-4DB2-BD59-A6C34878D82A}">
                    <a16:rowId xmlns:a16="http://schemas.microsoft.com/office/drawing/2014/main" val="1166868302"/>
                  </a:ext>
                </a:extLst>
              </a:tr>
            </a:tbl>
          </a:graphicData>
        </a:graphic>
      </p:graphicFrame>
    </p:spTree>
    <p:extLst>
      <p:ext uri="{BB962C8B-B14F-4D97-AF65-F5344CB8AC3E}">
        <p14:creationId xmlns:p14="http://schemas.microsoft.com/office/powerpoint/2010/main" val="356432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24DFDA7-3A38-F04F-8D9C-63AB3B8AA8D3}"/>
              </a:ext>
            </a:extLst>
          </p:cNvPr>
          <p:cNvSpPr>
            <a:spLocks noGrp="1"/>
          </p:cNvSpPr>
          <p:nvPr>
            <p:ph type="title"/>
          </p:nvPr>
        </p:nvSpPr>
        <p:spPr>
          <a:xfrm>
            <a:off x="640080" y="325369"/>
            <a:ext cx="4368602" cy="1956841"/>
          </a:xfrm>
        </p:spPr>
        <p:txBody>
          <a:bodyPr anchor="b">
            <a:normAutofit/>
          </a:bodyPr>
          <a:lstStyle/>
          <a:p>
            <a:pPr>
              <a:lnSpc>
                <a:spcPct val="90000"/>
              </a:lnSpc>
            </a:pPr>
            <a:r>
              <a:rPr lang="nl-NL" sz="4100"/>
              <a:t>Hot Topic/ hittestress en een groene stad</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5486BF"/>
          </a:solidFill>
          <a:ln w="38100" cap="rnd">
            <a:solidFill>
              <a:srgbClr val="5486B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F84D8B6A-9569-1E42-B1C3-6A608E25D230}"/>
              </a:ext>
            </a:extLst>
          </p:cNvPr>
          <p:cNvSpPr>
            <a:spLocks noGrp="1"/>
          </p:cNvSpPr>
          <p:nvPr>
            <p:ph idx="1"/>
          </p:nvPr>
        </p:nvSpPr>
        <p:spPr>
          <a:xfrm>
            <a:off x="640080" y="2872899"/>
            <a:ext cx="4243589" cy="3320668"/>
          </a:xfrm>
        </p:spPr>
        <p:txBody>
          <a:bodyPr>
            <a:normAutofit/>
          </a:bodyPr>
          <a:lstStyle/>
          <a:p>
            <a:r>
              <a:rPr lang="nl-NL" dirty="0">
                <a:hlinkClick r:id="rId2"/>
              </a:rPr>
              <a:t>https://www.bd.nl/binnenland/onderzoekers-waarschuwen-voor-brandende-zomers-in-oost-nederland-steden-worden-sauna-s~a9c75d47/</a:t>
            </a:r>
            <a:endParaRPr lang="nl-NL" dirty="0"/>
          </a:p>
        </p:txBody>
      </p:sp>
      <p:pic>
        <p:nvPicPr>
          <p:cNvPr id="5" name="Afbeelding 4" descr="Afbeelding met buiten&#10;&#10;Automatisch gegenereerde beschrijving">
            <a:extLst>
              <a:ext uri="{FF2B5EF4-FFF2-40B4-BE49-F238E27FC236}">
                <a16:creationId xmlns:a16="http://schemas.microsoft.com/office/drawing/2014/main" id="{67F8BC49-48E4-3842-BF10-6FCE34348C67}"/>
              </a:ext>
            </a:extLst>
          </p:cNvPr>
          <p:cNvPicPr>
            <a:picLocks noChangeAspect="1"/>
          </p:cNvPicPr>
          <p:nvPr/>
        </p:nvPicPr>
        <p:blipFill rotWithShape="1">
          <a:blip r:embed="rId3"/>
          <a:srcRect l="7125" r="1764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860206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80" y="325369"/>
            <a:ext cx="4368602" cy="1956841"/>
          </a:xfrm>
        </p:spPr>
        <p:txBody>
          <a:bodyPr anchor="b">
            <a:normAutofit/>
          </a:bodyPr>
          <a:lstStyle/>
          <a:p>
            <a:pPr>
              <a:lnSpc>
                <a:spcPct val="90000"/>
              </a:lnSpc>
            </a:pPr>
            <a:r>
              <a:rPr lang="nl-NL" sz="4100"/>
              <a:t>Wat is stadslandbouw?</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D7286B"/>
          </a:solidFill>
          <a:ln w="38100" cap="rnd">
            <a:solidFill>
              <a:srgbClr val="D7286B"/>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2872899"/>
            <a:ext cx="4243589" cy="3320668"/>
          </a:xfrm>
        </p:spPr>
        <p:txBody>
          <a:bodyPr>
            <a:normAutofit/>
          </a:bodyPr>
          <a:lstStyle/>
          <a:p>
            <a:pPr>
              <a:lnSpc>
                <a:spcPct val="100000"/>
              </a:lnSpc>
            </a:pPr>
            <a:r>
              <a:rPr lang="nl-NL" sz="2400"/>
              <a:t>Lokaal geproduceerd voedsel (in de stad). </a:t>
            </a:r>
          </a:p>
          <a:p>
            <a:pPr>
              <a:lnSpc>
                <a:spcPct val="100000"/>
              </a:lnSpc>
            </a:pPr>
            <a:r>
              <a:rPr lang="nl-NL" sz="2400"/>
              <a:t>Varieert van balkon- of daktuin in de binnenstad tot volkstuinen of professionele voedselproductie aan de rand van de stad. </a:t>
            </a:r>
          </a:p>
          <a:p>
            <a:pPr>
              <a:lnSpc>
                <a:spcPct val="100000"/>
              </a:lnSpc>
            </a:pPr>
            <a:r>
              <a:rPr lang="nl-NL" sz="2400"/>
              <a:t>Stadslandbouw kan op verschillende manieren bijdragen aan een duurzame en leefbare stad. </a:t>
            </a:r>
          </a:p>
          <a:p>
            <a:pPr>
              <a:lnSpc>
                <a:spcPct val="100000"/>
              </a:lnSpc>
            </a:pPr>
            <a:r>
              <a:rPr lang="nl-NL" sz="2400"/>
              <a:t>Het zorgt voor verkleining van de stedelijke foodprint. </a:t>
            </a:r>
          </a:p>
        </p:txBody>
      </p:sp>
      <p:pic>
        <p:nvPicPr>
          <p:cNvPr id="4" name="Afbeelding 3"/>
          <p:cNvPicPr>
            <a:picLocks noChangeAspect="1"/>
          </p:cNvPicPr>
          <p:nvPr/>
        </p:nvPicPr>
        <p:blipFill rotWithShape="1">
          <a:blip r:embed="rId3"/>
          <a:srcRect l="18771" r="9010"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27464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386BE-0251-0B44-B29F-AF626542430B}"/>
              </a:ext>
            </a:extLst>
          </p:cNvPr>
          <p:cNvSpPr>
            <a:spLocks noGrp="1"/>
          </p:cNvSpPr>
          <p:nvPr>
            <p:ph type="title"/>
          </p:nvPr>
        </p:nvSpPr>
        <p:spPr/>
        <p:txBody>
          <a:bodyPr>
            <a:normAutofit fontScale="90000"/>
          </a:bodyPr>
          <a:lstStyle/>
          <a:p>
            <a:r>
              <a:rPr lang="nl-NL" dirty="0"/>
              <a:t>Definitie conform Het </a:t>
            </a:r>
            <a:r>
              <a:rPr lang="nl-NL" dirty="0" err="1"/>
              <a:t>Voedingcentrum</a:t>
            </a:r>
            <a:endParaRPr lang="nl-NL" dirty="0"/>
          </a:p>
        </p:txBody>
      </p:sp>
      <p:sp>
        <p:nvSpPr>
          <p:cNvPr id="3" name="Tijdelijke aanduiding voor inhoud 2">
            <a:extLst>
              <a:ext uri="{FF2B5EF4-FFF2-40B4-BE49-F238E27FC236}">
                <a16:creationId xmlns:a16="http://schemas.microsoft.com/office/drawing/2014/main" id="{9DAE9CD3-9039-9A49-AB68-F47156B2F729}"/>
              </a:ext>
            </a:extLst>
          </p:cNvPr>
          <p:cNvSpPr>
            <a:spLocks noGrp="1"/>
          </p:cNvSpPr>
          <p:nvPr>
            <p:ph idx="1"/>
          </p:nvPr>
        </p:nvSpPr>
        <p:spPr/>
        <p:txBody>
          <a:bodyPr/>
          <a:lstStyle/>
          <a:p>
            <a:r>
              <a:rPr lang="nl-NL" dirty="0"/>
              <a:t>Stadslandbouw (</a:t>
            </a:r>
            <a:r>
              <a:rPr lang="nl-NL" dirty="0" err="1"/>
              <a:t>urban</a:t>
            </a:r>
            <a:r>
              <a:rPr lang="nl-NL" dirty="0"/>
              <a:t> </a:t>
            </a:r>
            <a:r>
              <a:rPr lang="nl-NL" dirty="0" err="1"/>
              <a:t>farming</a:t>
            </a:r>
            <a:r>
              <a:rPr lang="nl-NL" dirty="0"/>
              <a:t>) is de productie van voedsel in en om de stad. Bijvoorbeeld in stadsboerderijen, volkstuinen en schooltuintjes. Deze vorm van landbouw heeft vaak ook andere doelen dan eten produceren, zoals educatie, zorg en recreatie.</a:t>
            </a:r>
          </a:p>
          <a:p>
            <a:r>
              <a:rPr lang="nl-NL" dirty="0"/>
              <a:t>Bij het verbouwen van voedsel in de stad is aan te raden erop te letten dat de bodem schoon is en dat de afstand tot wegen voldoende is, vanwege fijnstof en andere luchtvervuiling. </a:t>
            </a:r>
          </a:p>
          <a:p>
            <a:r>
              <a:rPr lang="nl-NL" dirty="0"/>
              <a:t>Omdat meestal biologisch gewerkt wordt, het om verse, onbewerkte producten gaat en de afstanden kort zijn, kan de productie doorgaans als een duurzame vorm van landbouw gezien worden. </a:t>
            </a:r>
          </a:p>
          <a:p>
            <a:pPr marL="0" indent="0">
              <a:buNone/>
            </a:pPr>
            <a:endParaRPr lang="nl-NL" dirty="0"/>
          </a:p>
        </p:txBody>
      </p:sp>
    </p:spTree>
    <p:extLst>
      <p:ext uri="{BB962C8B-B14F-4D97-AF65-F5344CB8AC3E}">
        <p14:creationId xmlns:p14="http://schemas.microsoft.com/office/powerpoint/2010/main" val="31511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A85D335-4AB2-FD41-B69C-22DB3F49FAEF}"/>
              </a:ext>
            </a:extLst>
          </p:cNvPr>
          <p:cNvSpPr>
            <a:spLocks noGrp="1"/>
          </p:cNvSpPr>
          <p:nvPr>
            <p:ph type="title"/>
          </p:nvPr>
        </p:nvSpPr>
        <p:spPr>
          <a:xfrm>
            <a:off x="640080" y="325369"/>
            <a:ext cx="4368602" cy="1956841"/>
          </a:xfrm>
        </p:spPr>
        <p:txBody>
          <a:bodyPr anchor="b">
            <a:normAutofit/>
          </a:bodyPr>
          <a:lstStyle/>
          <a:p>
            <a:pPr>
              <a:lnSpc>
                <a:spcPct val="90000"/>
              </a:lnSpc>
            </a:pPr>
            <a:r>
              <a:rPr lang="nl-NL" sz="3100"/>
              <a:t>Visie op stadlandbouw Wageningen University &amp; Research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91951D"/>
          </a:solidFill>
          <a:ln w="38100" cap="rnd">
            <a:solidFill>
              <a:srgbClr val="91951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0AF791CB-78BB-0C49-9729-3A87163B410A}"/>
              </a:ext>
            </a:extLst>
          </p:cNvPr>
          <p:cNvSpPr>
            <a:spLocks noGrp="1"/>
          </p:cNvSpPr>
          <p:nvPr>
            <p:ph idx="1"/>
          </p:nvPr>
        </p:nvSpPr>
        <p:spPr>
          <a:xfrm>
            <a:off x="640080" y="2872899"/>
            <a:ext cx="4243589" cy="3320668"/>
          </a:xfrm>
        </p:spPr>
        <p:txBody>
          <a:bodyPr>
            <a:normAutofit/>
          </a:bodyPr>
          <a:lstStyle/>
          <a:p>
            <a:pPr marL="0" indent="0">
              <a:lnSpc>
                <a:spcPct val="100000"/>
              </a:lnSpc>
              <a:buNone/>
            </a:pPr>
            <a:r>
              <a:rPr lang="nl-NL" sz="2600" dirty="0"/>
              <a:t>Stadslandbouw kan vormgeven aan stedelijke behoeften door lokale voedsel- en energieproductie te koppelen aan maatschappelijke doelen, zoals zorg voor de omgeving en het bieden van ruimte aan stedelingen die op zoek zijn naar ontspanning, zorg of educatiemogelijkheden. Professionaliteit, kennis, innovatie en ondernemerschap zijn kernbegrippen bij stadslandbouw.</a:t>
            </a:r>
          </a:p>
        </p:txBody>
      </p:sp>
      <p:pic>
        <p:nvPicPr>
          <p:cNvPr id="4" name="Afbeelding 3">
            <a:extLst>
              <a:ext uri="{FF2B5EF4-FFF2-40B4-BE49-F238E27FC236}">
                <a16:creationId xmlns:a16="http://schemas.microsoft.com/office/drawing/2014/main" id="{8686AE3A-58AA-C044-BE7C-8FD5D59D9B26}"/>
              </a:ext>
            </a:extLst>
          </p:cNvPr>
          <p:cNvPicPr>
            <a:picLocks noChangeAspect="1"/>
          </p:cNvPicPr>
          <p:nvPr/>
        </p:nvPicPr>
        <p:blipFill rotWithShape="1">
          <a:blip r:embed="rId2"/>
          <a:srcRect l="12633" r="1991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7242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26FBB9-5B86-CC47-82D9-5322E5E5CCE6}"/>
              </a:ext>
            </a:extLst>
          </p:cNvPr>
          <p:cNvSpPr>
            <a:spLocks noGrp="1"/>
          </p:cNvSpPr>
          <p:nvPr>
            <p:ph type="title"/>
          </p:nvPr>
        </p:nvSpPr>
        <p:spPr/>
        <p:txBody>
          <a:bodyPr>
            <a:normAutofit fontScale="90000"/>
          </a:bodyPr>
          <a:lstStyle/>
          <a:p>
            <a:r>
              <a:rPr lang="nl-NL" dirty="0"/>
              <a:t>Effecten vanuit onderzoek </a:t>
            </a:r>
            <a:r>
              <a:rPr lang="nl-NL" dirty="0" err="1"/>
              <a:t>Healthy</a:t>
            </a:r>
            <a:r>
              <a:rPr lang="nl-NL" dirty="0"/>
              <a:t> </a:t>
            </a:r>
            <a:r>
              <a:rPr lang="nl-NL" dirty="0" err="1"/>
              <a:t>urban</a:t>
            </a:r>
            <a:r>
              <a:rPr lang="nl-NL" dirty="0"/>
              <a:t> </a:t>
            </a:r>
            <a:r>
              <a:rPr lang="nl-NL" dirty="0" err="1"/>
              <a:t>gardening</a:t>
            </a:r>
            <a:r>
              <a:rPr lang="nl-NL" dirty="0"/>
              <a:t> RIVM</a:t>
            </a:r>
          </a:p>
        </p:txBody>
      </p:sp>
      <p:sp>
        <p:nvSpPr>
          <p:cNvPr id="3" name="Tijdelijke aanduiding voor inhoud 2">
            <a:extLst>
              <a:ext uri="{FF2B5EF4-FFF2-40B4-BE49-F238E27FC236}">
                <a16:creationId xmlns:a16="http://schemas.microsoft.com/office/drawing/2014/main" id="{AD064300-33E0-EE4A-BD17-9BF61F5ADADF}"/>
              </a:ext>
            </a:extLst>
          </p:cNvPr>
          <p:cNvSpPr>
            <a:spLocks noGrp="1"/>
          </p:cNvSpPr>
          <p:nvPr>
            <p:ph idx="1"/>
          </p:nvPr>
        </p:nvSpPr>
        <p:spPr/>
        <p:txBody>
          <a:bodyPr>
            <a:normAutofit fontScale="85000" lnSpcReduction="10000"/>
          </a:bodyPr>
          <a:lstStyle/>
          <a:p>
            <a:pPr marL="0" indent="0">
              <a:buNone/>
            </a:pPr>
            <a:r>
              <a:rPr lang="nl-NL" dirty="0"/>
              <a:t>Bewoners van steden gebruiken steeds vaker braakliggende grond om met buurtgenoten groenten te verbouwen. Deze niet-commerciële 'buurtmoestuinen' kunnen - evenals de traditionelere volkstuintjes - bijdragen aan de gezondheid en de kwaliteit van de leefomgeving. Door in deze moestuinen te werken bewegen mensen meer en eten ze meer (zelfgekweekte) groenten en fruit. Er zijn ook aanwijzingen dat stress afneemt en (meer) sociale contacten in de buurt ontstaan. Op deze manier kunnen buurtmoestuinen gezondheidsproblemen helpen voorkomen, al is het belangrijk dat de risico's door eventuele bodem- en luchtverontreiniging tot een minimum zijn beperkt.</a:t>
            </a:r>
            <a:br>
              <a:rPr lang="nl-NL" dirty="0"/>
            </a:br>
            <a:br>
              <a:rPr lang="nl-NL" dirty="0"/>
            </a:br>
            <a:r>
              <a:rPr lang="nl-NL" dirty="0"/>
              <a:t>Buurtmoestuinen sluiten aan bij de trend om in steden meer groen en parken aan te leggen. Ook passen ze in de trend om meer biologische, lokaal geproduceerde producten te eten. Hetzelfde geldt voor de behoefte aan meer betrokkenheid bij de eigen woonomgeving. Via de buurtmoestuinen kan bovendien een verbinding worden gelegd tussen beleid voor gezondheid en beleid voor de leefomgeving. Dit helpt om maatschappelijke vraagstukken aan te pakken, zoals gezond ouder worden.</a:t>
            </a:r>
            <a:br>
              <a:rPr lang="nl-NL" dirty="0"/>
            </a:br>
            <a:endParaRPr lang="nl-NL" dirty="0"/>
          </a:p>
        </p:txBody>
      </p:sp>
    </p:spTree>
    <p:extLst>
      <p:ext uri="{BB962C8B-B14F-4D97-AF65-F5344CB8AC3E}">
        <p14:creationId xmlns:p14="http://schemas.microsoft.com/office/powerpoint/2010/main" val="418361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E9D7215-ACFD-E340-8F38-291083740E8A}"/>
              </a:ext>
            </a:extLst>
          </p:cNvPr>
          <p:cNvSpPr>
            <a:spLocks noGrp="1"/>
          </p:cNvSpPr>
          <p:nvPr>
            <p:ph type="title"/>
          </p:nvPr>
        </p:nvSpPr>
        <p:spPr>
          <a:xfrm>
            <a:off x="638882" y="639193"/>
            <a:ext cx="3571810" cy="3573516"/>
          </a:xfrm>
        </p:spPr>
        <p:txBody>
          <a:bodyPr vert="horz" lIns="91440" tIns="45720" rIns="91440" bIns="45720" rtlCol="0" anchor="b">
            <a:normAutofit fontScale="90000"/>
          </a:bodyPr>
          <a:lstStyle/>
          <a:p>
            <a:r>
              <a:rPr lang="en-US" sz="5800" dirty="0"/>
              <a:t>De </a:t>
            </a:r>
            <a:r>
              <a:rPr lang="en-US" sz="5800" dirty="0" err="1"/>
              <a:t>relaties</a:t>
            </a:r>
            <a:r>
              <a:rPr lang="en-US" sz="5800" dirty="0"/>
              <a:t> die we </a:t>
            </a:r>
            <a:r>
              <a:rPr lang="en-US" sz="5800" dirty="0" err="1"/>
              <a:t>kunnen</a:t>
            </a:r>
            <a:r>
              <a:rPr lang="en-US" sz="5800" dirty="0"/>
              <a:t> </a:t>
            </a:r>
            <a:r>
              <a:rPr lang="en-US" sz="5800" dirty="0" err="1"/>
              <a:t>leggen</a:t>
            </a:r>
            <a:r>
              <a:rPr lang="en-US" sz="5800" dirty="0"/>
              <a:t>..</a:t>
            </a:r>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F47560"/>
          </a:solidFill>
          <a:ln w="38100" cap="rnd">
            <a:solidFill>
              <a:srgbClr val="F4756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st, kaart&#10;&#10;Automatisch gegenereerde beschrijving">
            <a:extLst>
              <a:ext uri="{FF2B5EF4-FFF2-40B4-BE49-F238E27FC236}">
                <a16:creationId xmlns:a16="http://schemas.microsoft.com/office/drawing/2014/main" id="{1006F9B2-4B7E-1C44-BC25-81D4562695CC}"/>
              </a:ext>
            </a:extLst>
          </p:cNvPr>
          <p:cNvPicPr>
            <a:picLocks noGrp="1" noChangeAspect="1"/>
          </p:cNvPicPr>
          <p:nvPr>
            <p:ph idx="1"/>
          </p:nvPr>
        </p:nvPicPr>
        <p:blipFill>
          <a:blip r:embed="rId2"/>
          <a:stretch>
            <a:fillRect/>
          </a:stretch>
        </p:blipFill>
        <p:spPr>
          <a:xfrm>
            <a:off x="4654296" y="989370"/>
            <a:ext cx="7214616" cy="4851828"/>
          </a:xfrm>
          <a:prstGeom prst="rect">
            <a:avLst/>
          </a:prstGeom>
        </p:spPr>
      </p:pic>
    </p:spTree>
    <p:extLst>
      <p:ext uri="{BB962C8B-B14F-4D97-AF65-F5344CB8AC3E}">
        <p14:creationId xmlns:p14="http://schemas.microsoft.com/office/powerpoint/2010/main" val="123708534"/>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Sketchy_SerifHand">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1291</Words>
  <Application>Microsoft Macintosh PowerPoint</Application>
  <PresentationFormat>Breedbeeld</PresentationFormat>
  <Paragraphs>106</Paragraphs>
  <Slides>17</Slides>
  <Notes>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17</vt:i4>
      </vt:variant>
    </vt:vector>
  </HeadingPairs>
  <TitlesOfParts>
    <vt:vector size="22" baseType="lpstr">
      <vt:lpstr>Arial</vt:lpstr>
      <vt:lpstr>Calibri</vt:lpstr>
      <vt:lpstr>Modern Love</vt:lpstr>
      <vt:lpstr>The Hand</vt:lpstr>
      <vt:lpstr>SketchyVTI</vt:lpstr>
      <vt:lpstr>/stadslandbouw (Urban Farming)</vt:lpstr>
      <vt:lpstr>Inhoud les</vt:lpstr>
      <vt:lpstr>Begrippenlijst</vt:lpstr>
      <vt:lpstr>Hot Topic/ hittestress en een groene stad</vt:lpstr>
      <vt:lpstr>Wat is stadslandbouw?</vt:lpstr>
      <vt:lpstr>Definitie conform Het Voedingcentrum</vt:lpstr>
      <vt:lpstr>Visie op stadlandbouw Wageningen University &amp; Research </vt:lpstr>
      <vt:lpstr>Effecten vanuit onderzoek Healthy urban gardening RIVM</vt:lpstr>
      <vt:lpstr>De relaties die we kunnen leggen..</vt:lpstr>
      <vt:lpstr>Functies van stadslandbouw</vt:lpstr>
      <vt:lpstr>Functies van stadslandbouw</vt:lpstr>
      <vt:lpstr>Vormen van stadslandbouw</vt:lpstr>
      <vt:lpstr>Welke voorbeelden ken je?</vt:lpstr>
      <vt:lpstr>Doel, uitdagingen, stakeholders</vt:lpstr>
      <vt:lpstr>Opdracht</vt:lpstr>
      <vt:lpstr>Event 25 september 2021</vt:lpstr>
      <vt:lpstr>Jullie hulp en handjes op 25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/stadslandbouw (Urban Farming)</dc:title>
  <dc:creator>Mariska de Rouw</dc:creator>
  <cp:lastModifiedBy>Mariska de Rouw</cp:lastModifiedBy>
  <cp:revision>10</cp:revision>
  <dcterms:created xsi:type="dcterms:W3CDTF">2020-06-05T06:51:50Z</dcterms:created>
  <dcterms:modified xsi:type="dcterms:W3CDTF">2021-06-09T07:23:03Z</dcterms:modified>
</cp:coreProperties>
</file>